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9" r:id="rId6"/>
    <p:sldId id="261" r:id="rId7"/>
    <p:sldId id="262" r:id="rId8"/>
    <p:sldId id="263" r:id="rId9"/>
    <p:sldId id="264" r:id="rId10"/>
    <p:sldId id="265" r:id="rId11"/>
    <p:sldId id="266" r:id="rId12"/>
    <p:sldId id="267" r:id="rId13"/>
    <p:sldId id="268" r:id="rId14"/>
    <p:sldId id="271"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5"/>
    <p:restoredTop sz="94631"/>
  </p:normalViewPr>
  <p:slideViewPr>
    <p:cSldViewPr snapToGrid="0" snapToObjects="1" showGuides="1">
      <p:cViewPr varScale="1">
        <p:scale>
          <a:sx n="98" d="100"/>
          <a:sy n="98" d="100"/>
        </p:scale>
        <p:origin x="114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73849A-D54E-4AB7-A95E-A58398516969}"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AA63E439-A20A-4CB1-B7A0-13944C04C765}">
      <dgm:prSet phldrT="[テキスト]"/>
      <dgm:spPr/>
      <dgm:t>
        <a:bodyPr/>
        <a:lstStyle/>
        <a:p>
          <a:r>
            <a:rPr kumimoji="1" lang="ja-JP" altLang="en-US" dirty="0">
              <a:latin typeface="Meiryo UI" panose="020B0604030504040204" pitchFamily="50" charset="-128"/>
              <a:ea typeface="Meiryo UI" panose="020B0604030504040204" pitchFamily="50" charset="-128"/>
              <a:cs typeface="Meiryo UI" panose="020B0604030504040204" pitchFamily="50" charset="-128"/>
            </a:rPr>
            <a:t>クレジット</a:t>
          </a:r>
          <a:br>
            <a:rPr kumimoji="1" lang="en-US" altLang="ja-JP" dirty="0">
              <a:latin typeface="Meiryo UI" panose="020B0604030504040204" pitchFamily="50" charset="-128"/>
              <a:ea typeface="Meiryo UI" panose="020B0604030504040204" pitchFamily="50" charset="-128"/>
              <a:cs typeface="Meiryo UI" panose="020B0604030504040204" pitchFamily="50" charset="-128"/>
            </a:rPr>
          </a:br>
          <a:r>
            <a:rPr kumimoji="1" lang="ja-JP" altLang="en-US" dirty="0">
              <a:latin typeface="Meiryo UI" panose="020B0604030504040204" pitchFamily="50" charset="-128"/>
              <a:ea typeface="Meiryo UI" panose="020B0604030504040204" pitchFamily="50" charset="-128"/>
              <a:cs typeface="Meiryo UI" panose="020B0604030504040204" pitchFamily="50" charset="-128"/>
            </a:rPr>
            <a:t>信用</a:t>
          </a:r>
        </a:p>
      </dgm:t>
    </dgm:pt>
    <dgm:pt modelId="{6677203E-A497-41B1-9F21-C467E12372C7}" type="parTrans" cxnId="{DE90F965-100F-45E8-9227-5E3FA32DEC7C}">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8E114049-0BFB-4745-8532-953DE0830E02}" type="sibTrans" cxnId="{DE90F965-100F-45E8-9227-5E3FA32DEC7C}">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9A0249E3-4597-40F9-9614-CA04DB18B322}">
      <dgm:prSet phldrT="[テキスト]"/>
      <dgm:spPr/>
      <dgm:t>
        <a:bodyPr/>
        <a:lstStyle/>
        <a:p>
          <a:r>
            <a:rPr kumimoji="1" lang="en-US" altLang="ja-JP" dirty="0">
              <a:latin typeface="Meiryo UI" panose="020B0604030504040204" pitchFamily="50" charset="-128"/>
              <a:ea typeface="Meiryo UI" panose="020B0604030504040204" pitchFamily="50" charset="-128"/>
              <a:cs typeface="Meiryo UI" panose="020B0604030504040204" pitchFamily="50" charset="-128"/>
            </a:rPr>
            <a:t>SNS</a:t>
          </a:r>
          <a:r>
            <a:rPr kumimoji="1" lang="ja-JP" altLang="en-US" dirty="0">
              <a:latin typeface="Meiryo UI" panose="020B0604030504040204" pitchFamily="50" charset="-128"/>
              <a:ea typeface="Meiryo UI" panose="020B0604030504040204" pitchFamily="50" charset="-128"/>
              <a:cs typeface="Meiryo UI" panose="020B0604030504040204" pitchFamily="50" charset="-128"/>
            </a:rPr>
            <a:t>等のブランディング</a:t>
          </a:r>
        </a:p>
      </dgm:t>
    </dgm:pt>
    <dgm:pt modelId="{68659EFF-FEAC-4186-9442-075FF306BE0A}" type="parTrans" cxnId="{C1060A4C-BE00-4640-ABF6-C34E8F7D315D}">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9FE6BB32-C12E-475A-A10D-CAC9C9FA61DF}" type="sibTrans" cxnId="{C1060A4C-BE00-4640-ABF6-C34E8F7D315D}">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9D6D5D24-1C9F-4BBF-B6AD-E9FBA133724A}">
      <dgm:prSet phldrT="[テキスト]"/>
      <dgm:spPr/>
      <dgm:t>
        <a:bodyPr/>
        <a:lstStyle/>
        <a:p>
          <a:r>
            <a:rPr kumimoji="1" lang="ja-JP" altLang="en-US" dirty="0">
              <a:latin typeface="Meiryo UI" panose="020B0604030504040204" pitchFamily="50" charset="-128"/>
              <a:ea typeface="Meiryo UI" panose="020B0604030504040204" pitchFamily="50" charset="-128"/>
              <a:cs typeface="Meiryo UI" panose="020B0604030504040204" pitchFamily="50" charset="-128"/>
            </a:rPr>
            <a:t>シェアエコ等での評価</a:t>
          </a:r>
        </a:p>
      </dgm:t>
    </dgm:pt>
    <dgm:pt modelId="{D9980017-8B7D-4A1E-B1C0-71FE6CF59A1E}" type="parTrans" cxnId="{4311580E-FCAF-408D-B072-C5236AD0BC60}">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A4C6D2F5-B4BB-4F1F-8D5A-355C3B41B311}" type="sibTrans" cxnId="{4311580E-FCAF-408D-B072-C5236AD0BC60}">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4DE3D0E0-D593-417F-AEF5-4BFAF284068D}">
      <dgm:prSet phldrT="[テキスト]"/>
      <dgm:spPr/>
      <dgm:t>
        <a:bodyPr/>
        <a:lstStyle/>
        <a:p>
          <a:r>
            <a:rPr kumimoji="1" lang="ja-JP" altLang="en-US" dirty="0">
              <a:latin typeface="Meiryo UI" panose="020B0604030504040204" pitchFamily="50" charset="-128"/>
              <a:ea typeface="Meiryo UI" panose="020B0604030504040204" pitchFamily="50" charset="-128"/>
              <a:cs typeface="Meiryo UI" panose="020B0604030504040204" pitchFamily="50" charset="-128"/>
            </a:rPr>
            <a:t>仕事における評価</a:t>
          </a:r>
        </a:p>
      </dgm:t>
    </dgm:pt>
    <dgm:pt modelId="{5CF26605-26DF-452C-9BBD-195EAB474233}" type="parTrans" cxnId="{859B0AFD-B18E-4C0D-9220-614D3BBB13CF}">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48F0E74C-5E5D-4AA9-A5D3-F8B1D2E34474}" type="sibTrans" cxnId="{859B0AFD-B18E-4C0D-9220-614D3BBB13CF}">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AC689688-3EC4-48B7-A553-FC9685522DD9}">
      <dgm:prSet phldrT="[テキスト]"/>
      <dgm:spPr/>
      <dgm:t>
        <a:bodyPr/>
        <a:lstStyle/>
        <a:p>
          <a:r>
            <a:rPr kumimoji="1" lang="ja-JP" altLang="en-US" dirty="0">
              <a:latin typeface="Meiryo UI" panose="020B0604030504040204" pitchFamily="50" charset="-128"/>
              <a:ea typeface="Meiryo UI" panose="020B0604030504040204" pitchFamily="50" charset="-128"/>
              <a:cs typeface="Meiryo UI" panose="020B0604030504040204" pitchFamily="50" charset="-128"/>
            </a:rPr>
            <a:t>・・・</a:t>
          </a:r>
          <a:br>
            <a:rPr kumimoji="1" lang="en-US" altLang="ja-JP" dirty="0">
              <a:latin typeface="Meiryo UI" panose="020B0604030504040204" pitchFamily="50" charset="-128"/>
              <a:ea typeface="Meiryo UI" panose="020B0604030504040204" pitchFamily="50" charset="-128"/>
              <a:cs typeface="Meiryo UI" panose="020B0604030504040204" pitchFamily="50" charset="-128"/>
            </a:rPr>
          </a:br>
          <a:r>
            <a:rPr kumimoji="1" lang="ja-JP" altLang="en-US" dirty="0">
              <a:latin typeface="Meiryo UI" panose="020B0604030504040204" pitchFamily="50" charset="-128"/>
              <a:ea typeface="Meiryo UI" panose="020B0604030504040204" pitchFamily="50" charset="-128"/>
              <a:cs typeface="Meiryo UI" panose="020B0604030504040204" pitchFamily="50" charset="-128"/>
            </a:rPr>
            <a:t>（不明）</a:t>
          </a:r>
        </a:p>
      </dgm:t>
    </dgm:pt>
    <dgm:pt modelId="{A994900C-F4A2-48AB-A80E-A90CB7E3F0C3}" type="parTrans" cxnId="{4B8F933D-9DC6-47DE-BB2F-4D22E090128A}">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6DE64B21-1728-44C0-8FC7-EAE7DE82B8CD}" type="sibTrans" cxnId="{4B8F933D-9DC6-47DE-BB2F-4D22E090128A}">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ED484FCA-E476-4765-8DBE-986A55AA5344}" type="pres">
      <dgm:prSet presAssocID="{FB73849A-D54E-4AB7-A95E-A58398516969}" presName="cycle" presStyleCnt="0">
        <dgm:presLayoutVars>
          <dgm:dir/>
          <dgm:resizeHandles val="exact"/>
        </dgm:presLayoutVars>
      </dgm:prSet>
      <dgm:spPr/>
    </dgm:pt>
    <dgm:pt modelId="{D6B30E7B-817A-4FEB-B83E-6053E3EA4AEC}" type="pres">
      <dgm:prSet presAssocID="{AA63E439-A20A-4CB1-B7A0-13944C04C765}" presName="node" presStyleLbl="node1" presStyleIdx="0" presStyleCnt="5">
        <dgm:presLayoutVars>
          <dgm:bulletEnabled val="1"/>
        </dgm:presLayoutVars>
      </dgm:prSet>
      <dgm:spPr/>
    </dgm:pt>
    <dgm:pt modelId="{C7DE59D9-08BA-495F-8D2C-2A7954957D65}" type="pres">
      <dgm:prSet presAssocID="{8E114049-0BFB-4745-8532-953DE0830E02}" presName="sibTrans" presStyleLbl="sibTrans2D1" presStyleIdx="0" presStyleCnt="5"/>
      <dgm:spPr/>
    </dgm:pt>
    <dgm:pt modelId="{FECDE4D4-1BD6-47C0-B253-9B37165F6DDB}" type="pres">
      <dgm:prSet presAssocID="{8E114049-0BFB-4745-8532-953DE0830E02}" presName="connectorText" presStyleLbl="sibTrans2D1" presStyleIdx="0" presStyleCnt="5"/>
      <dgm:spPr/>
    </dgm:pt>
    <dgm:pt modelId="{9545EC7A-F171-4D2A-B39A-37499CD233BD}" type="pres">
      <dgm:prSet presAssocID="{9A0249E3-4597-40F9-9614-CA04DB18B322}" presName="node" presStyleLbl="node1" presStyleIdx="1" presStyleCnt="5">
        <dgm:presLayoutVars>
          <dgm:bulletEnabled val="1"/>
        </dgm:presLayoutVars>
      </dgm:prSet>
      <dgm:spPr/>
    </dgm:pt>
    <dgm:pt modelId="{132CF393-7F66-404D-8761-C1356E3B3DE6}" type="pres">
      <dgm:prSet presAssocID="{9FE6BB32-C12E-475A-A10D-CAC9C9FA61DF}" presName="sibTrans" presStyleLbl="sibTrans2D1" presStyleIdx="1" presStyleCnt="5"/>
      <dgm:spPr/>
    </dgm:pt>
    <dgm:pt modelId="{8EA58977-AEEF-4429-A32B-A07015C2FF7B}" type="pres">
      <dgm:prSet presAssocID="{9FE6BB32-C12E-475A-A10D-CAC9C9FA61DF}" presName="connectorText" presStyleLbl="sibTrans2D1" presStyleIdx="1" presStyleCnt="5"/>
      <dgm:spPr/>
    </dgm:pt>
    <dgm:pt modelId="{C4161D14-0035-40D4-A91B-2CDD60055A58}" type="pres">
      <dgm:prSet presAssocID="{9D6D5D24-1C9F-4BBF-B6AD-E9FBA133724A}" presName="node" presStyleLbl="node1" presStyleIdx="2" presStyleCnt="5">
        <dgm:presLayoutVars>
          <dgm:bulletEnabled val="1"/>
        </dgm:presLayoutVars>
      </dgm:prSet>
      <dgm:spPr/>
    </dgm:pt>
    <dgm:pt modelId="{AB1B2687-53A7-4225-B1BF-7549BD8506D2}" type="pres">
      <dgm:prSet presAssocID="{A4C6D2F5-B4BB-4F1F-8D5A-355C3B41B311}" presName="sibTrans" presStyleLbl="sibTrans2D1" presStyleIdx="2" presStyleCnt="5"/>
      <dgm:spPr/>
    </dgm:pt>
    <dgm:pt modelId="{B7EB3F4B-A805-4A22-AED1-7F7E53E57A17}" type="pres">
      <dgm:prSet presAssocID="{A4C6D2F5-B4BB-4F1F-8D5A-355C3B41B311}" presName="connectorText" presStyleLbl="sibTrans2D1" presStyleIdx="2" presStyleCnt="5"/>
      <dgm:spPr/>
    </dgm:pt>
    <dgm:pt modelId="{38CE1D2D-A059-4C54-AB0C-F6B15771CCA9}" type="pres">
      <dgm:prSet presAssocID="{4DE3D0E0-D593-417F-AEF5-4BFAF284068D}" presName="node" presStyleLbl="node1" presStyleIdx="3" presStyleCnt="5">
        <dgm:presLayoutVars>
          <dgm:bulletEnabled val="1"/>
        </dgm:presLayoutVars>
      </dgm:prSet>
      <dgm:spPr/>
    </dgm:pt>
    <dgm:pt modelId="{334CA040-07A7-4C39-9112-EF15D2B58E29}" type="pres">
      <dgm:prSet presAssocID="{48F0E74C-5E5D-4AA9-A5D3-F8B1D2E34474}" presName="sibTrans" presStyleLbl="sibTrans2D1" presStyleIdx="3" presStyleCnt="5"/>
      <dgm:spPr/>
    </dgm:pt>
    <dgm:pt modelId="{975E6443-CD89-4D94-A09F-F9FA0C9C3756}" type="pres">
      <dgm:prSet presAssocID="{48F0E74C-5E5D-4AA9-A5D3-F8B1D2E34474}" presName="connectorText" presStyleLbl="sibTrans2D1" presStyleIdx="3" presStyleCnt="5"/>
      <dgm:spPr/>
    </dgm:pt>
    <dgm:pt modelId="{B5DFA44B-3E92-4E3A-AF72-0EDFFE9ECA26}" type="pres">
      <dgm:prSet presAssocID="{AC689688-3EC4-48B7-A553-FC9685522DD9}" presName="node" presStyleLbl="node1" presStyleIdx="4" presStyleCnt="5">
        <dgm:presLayoutVars>
          <dgm:bulletEnabled val="1"/>
        </dgm:presLayoutVars>
      </dgm:prSet>
      <dgm:spPr/>
    </dgm:pt>
    <dgm:pt modelId="{5D62FC00-20C6-4249-B90B-194C98EE0D4A}" type="pres">
      <dgm:prSet presAssocID="{6DE64B21-1728-44C0-8FC7-EAE7DE82B8CD}" presName="sibTrans" presStyleLbl="sibTrans2D1" presStyleIdx="4" presStyleCnt="5"/>
      <dgm:spPr/>
    </dgm:pt>
    <dgm:pt modelId="{F192CFD9-4413-43BD-AF41-2225D13B36BC}" type="pres">
      <dgm:prSet presAssocID="{6DE64B21-1728-44C0-8FC7-EAE7DE82B8CD}" presName="connectorText" presStyleLbl="sibTrans2D1" presStyleIdx="4" presStyleCnt="5"/>
      <dgm:spPr/>
    </dgm:pt>
  </dgm:ptLst>
  <dgm:cxnLst>
    <dgm:cxn modelId="{4311580E-FCAF-408D-B072-C5236AD0BC60}" srcId="{FB73849A-D54E-4AB7-A95E-A58398516969}" destId="{9D6D5D24-1C9F-4BBF-B6AD-E9FBA133724A}" srcOrd="2" destOrd="0" parTransId="{D9980017-8B7D-4A1E-B1C0-71FE6CF59A1E}" sibTransId="{A4C6D2F5-B4BB-4F1F-8D5A-355C3B41B311}"/>
    <dgm:cxn modelId="{168E2E25-41C5-774F-8676-325D9E40F036}" type="presOf" srcId="{9FE6BB32-C12E-475A-A10D-CAC9C9FA61DF}" destId="{8EA58977-AEEF-4429-A32B-A07015C2FF7B}" srcOrd="1" destOrd="0" presId="urn:microsoft.com/office/officeart/2005/8/layout/cycle2"/>
    <dgm:cxn modelId="{0B801030-D495-2746-85C9-12FCE0980E5A}" type="presOf" srcId="{8E114049-0BFB-4745-8532-953DE0830E02}" destId="{C7DE59D9-08BA-495F-8D2C-2A7954957D65}" srcOrd="0" destOrd="0" presId="urn:microsoft.com/office/officeart/2005/8/layout/cycle2"/>
    <dgm:cxn modelId="{D8E0493C-BA53-214B-99DF-A4478E985946}" type="presOf" srcId="{AA63E439-A20A-4CB1-B7A0-13944C04C765}" destId="{D6B30E7B-817A-4FEB-B83E-6053E3EA4AEC}" srcOrd="0" destOrd="0" presId="urn:microsoft.com/office/officeart/2005/8/layout/cycle2"/>
    <dgm:cxn modelId="{4B8F933D-9DC6-47DE-BB2F-4D22E090128A}" srcId="{FB73849A-D54E-4AB7-A95E-A58398516969}" destId="{AC689688-3EC4-48B7-A553-FC9685522DD9}" srcOrd="4" destOrd="0" parTransId="{A994900C-F4A2-48AB-A80E-A90CB7E3F0C3}" sibTransId="{6DE64B21-1728-44C0-8FC7-EAE7DE82B8CD}"/>
    <dgm:cxn modelId="{C1060A4C-BE00-4640-ABF6-C34E8F7D315D}" srcId="{FB73849A-D54E-4AB7-A95E-A58398516969}" destId="{9A0249E3-4597-40F9-9614-CA04DB18B322}" srcOrd="1" destOrd="0" parTransId="{68659EFF-FEAC-4186-9442-075FF306BE0A}" sibTransId="{9FE6BB32-C12E-475A-A10D-CAC9C9FA61DF}"/>
    <dgm:cxn modelId="{3D43764D-CD4C-2D43-B1CE-893AB191F6FE}" type="presOf" srcId="{9A0249E3-4597-40F9-9614-CA04DB18B322}" destId="{9545EC7A-F171-4D2A-B39A-37499CD233BD}" srcOrd="0" destOrd="0" presId="urn:microsoft.com/office/officeart/2005/8/layout/cycle2"/>
    <dgm:cxn modelId="{DE90F965-100F-45E8-9227-5E3FA32DEC7C}" srcId="{FB73849A-D54E-4AB7-A95E-A58398516969}" destId="{AA63E439-A20A-4CB1-B7A0-13944C04C765}" srcOrd="0" destOrd="0" parTransId="{6677203E-A497-41B1-9F21-C467E12372C7}" sibTransId="{8E114049-0BFB-4745-8532-953DE0830E02}"/>
    <dgm:cxn modelId="{35AFB46D-3BA4-434E-BF97-E5B202AD32B4}" type="presOf" srcId="{6DE64B21-1728-44C0-8FC7-EAE7DE82B8CD}" destId="{F192CFD9-4413-43BD-AF41-2225D13B36BC}" srcOrd="1" destOrd="0" presId="urn:microsoft.com/office/officeart/2005/8/layout/cycle2"/>
    <dgm:cxn modelId="{C0E68C82-7B0E-E344-B2AA-BF71E965AC36}" type="presOf" srcId="{8E114049-0BFB-4745-8532-953DE0830E02}" destId="{FECDE4D4-1BD6-47C0-B253-9B37165F6DDB}" srcOrd="1" destOrd="0" presId="urn:microsoft.com/office/officeart/2005/8/layout/cycle2"/>
    <dgm:cxn modelId="{B5F8AF83-715A-CE4B-802D-607F4E14550F}" type="presOf" srcId="{48F0E74C-5E5D-4AA9-A5D3-F8B1D2E34474}" destId="{334CA040-07A7-4C39-9112-EF15D2B58E29}" srcOrd="0" destOrd="0" presId="urn:microsoft.com/office/officeart/2005/8/layout/cycle2"/>
    <dgm:cxn modelId="{EFADB788-643E-F84E-B7B3-F1248A872763}" type="presOf" srcId="{A4C6D2F5-B4BB-4F1F-8D5A-355C3B41B311}" destId="{AB1B2687-53A7-4225-B1BF-7549BD8506D2}" srcOrd="0" destOrd="0" presId="urn:microsoft.com/office/officeart/2005/8/layout/cycle2"/>
    <dgm:cxn modelId="{D696388B-2801-4642-B21D-58A1F0989080}" type="presOf" srcId="{48F0E74C-5E5D-4AA9-A5D3-F8B1D2E34474}" destId="{975E6443-CD89-4D94-A09F-F9FA0C9C3756}" srcOrd="1" destOrd="0" presId="urn:microsoft.com/office/officeart/2005/8/layout/cycle2"/>
    <dgm:cxn modelId="{32774A93-1F7E-4841-9B1F-AC8094A0CC83}" type="presOf" srcId="{9FE6BB32-C12E-475A-A10D-CAC9C9FA61DF}" destId="{132CF393-7F66-404D-8761-C1356E3B3DE6}" srcOrd="0" destOrd="0" presId="urn:microsoft.com/office/officeart/2005/8/layout/cycle2"/>
    <dgm:cxn modelId="{723B0AB2-BD03-5449-B529-8A13BD2EA166}" type="presOf" srcId="{AC689688-3EC4-48B7-A553-FC9685522DD9}" destId="{B5DFA44B-3E92-4E3A-AF72-0EDFFE9ECA26}" srcOrd="0" destOrd="0" presId="urn:microsoft.com/office/officeart/2005/8/layout/cycle2"/>
    <dgm:cxn modelId="{5D15CABD-23A7-E842-A9EE-40EC5C656662}" type="presOf" srcId="{A4C6D2F5-B4BB-4F1F-8D5A-355C3B41B311}" destId="{B7EB3F4B-A805-4A22-AED1-7F7E53E57A17}" srcOrd="1" destOrd="0" presId="urn:microsoft.com/office/officeart/2005/8/layout/cycle2"/>
    <dgm:cxn modelId="{9B21ACDF-FD0D-9E4D-AD12-8347541F465F}" type="presOf" srcId="{9D6D5D24-1C9F-4BBF-B6AD-E9FBA133724A}" destId="{C4161D14-0035-40D4-A91B-2CDD60055A58}" srcOrd="0" destOrd="0" presId="urn:microsoft.com/office/officeart/2005/8/layout/cycle2"/>
    <dgm:cxn modelId="{68931AEC-0791-B44B-A97E-A0D8DE314266}" type="presOf" srcId="{FB73849A-D54E-4AB7-A95E-A58398516969}" destId="{ED484FCA-E476-4765-8DBE-986A55AA5344}" srcOrd="0" destOrd="0" presId="urn:microsoft.com/office/officeart/2005/8/layout/cycle2"/>
    <dgm:cxn modelId="{D2F3D5ED-1F89-1447-950C-3B415E9B3700}" type="presOf" srcId="{4DE3D0E0-D593-417F-AEF5-4BFAF284068D}" destId="{38CE1D2D-A059-4C54-AB0C-F6B15771CCA9}" srcOrd="0" destOrd="0" presId="urn:microsoft.com/office/officeart/2005/8/layout/cycle2"/>
    <dgm:cxn modelId="{6D8B47F7-BE16-BB4D-9969-5CF744CF847B}" type="presOf" srcId="{6DE64B21-1728-44C0-8FC7-EAE7DE82B8CD}" destId="{5D62FC00-20C6-4249-B90B-194C98EE0D4A}" srcOrd="0" destOrd="0" presId="urn:microsoft.com/office/officeart/2005/8/layout/cycle2"/>
    <dgm:cxn modelId="{859B0AFD-B18E-4C0D-9220-614D3BBB13CF}" srcId="{FB73849A-D54E-4AB7-A95E-A58398516969}" destId="{4DE3D0E0-D593-417F-AEF5-4BFAF284068D}" srcOrd="3" destOrd="0" parTransId="{5CF26605-26DF-452C-9BBD-195EAB474233}" sibTransId="{48F0E74C-5E5D-4AA9-A5D3-F8B1D2E34474}"/>
    <dgm:cxn modelId="{E20AC363-917A-F14C-8F63-270AE40FF651}" type="presParOf" srcId="{ED484FCA-E476-4765-8DBE-986A55AA5344}" destId="{D6B30E7B-817A-4FEB-B83E-6053E3EA4AEC}" srcOrd="0" destOrd="0" presId="urn:microsoft.com/office/officeart/2005/8/layout/cycle2"/>
    <dgm:cxn modelId="{996F976F-32DC-DB47-BA14-4159A381D9E3}" type="presParOf" srcId="{ED484FCA-E476-4765-8DBE-986A55AA5344}" destId="{C7DE59D9-08BA-495F-8D2C-2A7954957D65}" srcOrd="1" destOrd="0" presId="urn:microsoft.com/office/officeart/2005/8/layout/cycle2"/>
    <dgm:cxn modelId="{A0361C79-AB62-DC40-A774-B238DAC381C4}" type="presParOf" srcId="{C7DE59D9-08BA-495F-8D2C-2A7954957D65}" destId="{FECDE4D4-1BD6-47C0-B253-9B37165F6DDB}" srcOrd="0" destOrd="0" presId="urn:microsoft.com/office/officeart/2005/8/layout/cycle2"/>
    <dgm:cxn modelId="{A503BB9F-CB6A-D749-9CA6-C355877AFB68}" type="presParOf" srcId="{ED484FCA-E476-4765-8DBE-986A55AA5344}" destId="{9545EC7A-F171-4D2A-B39A-37499CD233BD}" srcOrd="2" destOrd="0" presId="urn:microsoft.com/office/officeart/2005/8/layout/cycle2"/>
    <dgm:cxn modelId="{56547782-6698-9B40-B69F-82F9E14AA3CA}" type="presParOf" srcId="{ED484FCA-E476-4765-8DBE-986A55AA5344}" destId="{132CF393-7F66-404D-8761-C1356E3B3DE6}" srcOrd="3" destOrd="0" presId="urn:microsoft.com/office/officeart/2005/8/layout/cycle2"/>
    <dgm:cxn modelId="{829B18C2-BE9D-DD43-8D70-A639AF099F13}" type="presParOf" srcId="{132CF393-7F66-404D-8761-C1356E3B3DE6}" destId="{8EA58977-AEEF-4429-A32B-A07015C2FF7B}" srcOrd="0" destOrd="0" presId="urn:microsoft.com/office/officeart/2005/8/layout/cycle2"/>
    <dgm:cxn modelId="{3497244B-69D5-AB4C-8470-B0A0AC60EC8E}" type="presParOf" srcId="{ED484FCA-E476-4765-8DBE-986A55AA5344}" destId="{C4161D14-0035-40D4-A91B-2CDD60055A58}" srcOrd="4" destOrd="0" presId="urn:microsoft.com/office/officeart/2005/8/layout/cycle2"/>
    <dgm:cxn modelId="{BB787A11-3530-D54A-BE21-DAE5ADA2D3E4}" type="presParOf" srcId="{ED484FCA-E476-4765-8DBE-986A55AA5344}" destId="{AB1B2687-53A7-4225-B1BF-7549BD8506D2}" srcOrd="5" destOrd="0" presId="urn:microsoft.com/office/officeart/2005/8/layout/cycle2"/>
    <dgm:cxn modelId="{335A3435-443B-3942-BD85-B5C77025E1B7}" type="presParOf" srcId="{AB1B2687-53A7-4225-B1BF-7549BD8506D2}" destId="{B7EB3F4B-A805-4A22-AED1-7F7E53E57A17}" srcOrd="0" destOrd="0" presId="urn:microsoft.com/office/officeart/2005/8/layout/cycle2"/>
    <dgm:cxn modelId="{8A71D47C-FCB1-E24B-8500-A8104F2CB0E7}" type="presParOf" srcId="{ED484FCA-E476-4765-8DBE-986A55AA5344}" destId="{38CE1D2D-A059-4C54-AB0C-F6B15771CCA9}" srcOrd="6" destOrd="0" presId="urn:microsoft.com/office/officeart/2005/8/layout/cycle2"/>
    <dgm:cxn modelId="{CBAC2D4A-3006-BE47-B0F1-93C3BE3D6C0F}" type="presParOf" srcId="{ED484FCA-E476-4765-8DBE-986A55AA5344}" destId="{334CA040-07A7-4C39-9112-EF15D2B58E29}" srcOrd="7" destOrd="0" presId="urn:microsoft.com/office/officeart/2005/8/layout/cycle2"/>
    <dgm:cxn modelId="{1AB45063-DDC3-6F4D-8F7F-0942551AB6FD}" type="presParOf" srcId="{334CA040-07A7-4C39-9112-EF15D2B58E29}" destId="{975E6443-CD89-4D94-A09F-F9FA0C9C3756}" srcOrd="0" destOrd="0" presId="urn:microsoft.com/office/officeart/2005/8/layout/cycle2"/>
    <dgm:cxn modelId="{6CCFDE7D-CFF9-F941-BC52-C259065EFF60}" type="presParOf" srcId="{ED484FCA-E476-4765-8DBE-986A55AA5344}" destId="{B5DFA44B-3E92-4E3A-AF72-0EDFFE9ECA26}" srcOrd="8" destOrd="0" presId="urn:microsoft.com/office/officeart/2005/8/layout/cycle2"/>
    <dgm:cxn modelId="{393E8C07-D54A-E84A-8E68-9640CE88A2C6}" type="presParOf" srcId="{ED484FCA-E476-4765-8DBE-986A55AA5344}" destId="{5D62FC00-20C6-4249-B90B-194C98EE0D4A}" srcOrd="9" destOrd="0" presId="urn:microsoft.com/office/officeart/2005/8/layout/cycle2"/>
    <dgm:cxn modelId="{93D5D203-1B7F-AC40-8E88-DE898EA88471}" type="presParOf" srcId="{5D62FC00-20C6-4249-B90B-194C98EE0D4A}" destId="{F192CFD9-4413-43BD-AF41-2225D13B36B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30E7B-817A-4FEB-B83E-6053E3EA4AEC}">
      <dsp:nvSpPr>
        <dsp:cNvPr id="0" name=""/>
        <dsp:cNvSpPr/>
      </dsp:nvSpPr>
      <dsp:spPr>
        <a:xfrm>
          <a:off x="2321718" y="1013"/>
          <a:ext cx="983639" cy="983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クレジット</a:t>
          </a:r>
          <a:br>
            <a:rPr kumimoji="1" lang="en-US" altLang="ja-JP" sz="1100" kern="1200" dirty="0">
              <a:latin typeface="Meiryo UI" panose="020B0604030504040204" pitchFamily="50" charset="-128"/>
              <a:ea typeface="Meiryo UI" panose="020B0604030504040204" pitchFamily="50" charset="-128"/>
              <a:cs typeface="Meiryo UI" panose="020B0604030504040204" pitchFamily="50" charset="-128"/>
            </a:rPr>
          </a:b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信用</a:t>
          </a:r>
        </a:p>
      </dsp:txBody>
      <dsp:txXfrm>
        <a:off x="2465769" y="145064"/>
        <a:ext cx="695537" cy="695537"/>
      </dsp:txXfrm>
    </dsp:sp>
    <dsp:sp modelId="{C7DE59D9-08BA-495F-8D2C-2A7954957D65}">
      <dsp:nvSpPr>
        <dsp:cNvPr id="0" name=""/>
        <dsp:cNvSpPr/>
      </dsp:nvSpPr>
      <dsp:spPr>
        <a:xfrm rot="2160000">
          <a:off x="3274140" y="756285"/>
          <a:ext cx="260944" cy="3319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latin typeface="Meiryo UI" panose="020B0604030504040204" pitchFamily="50" charset="-128"/>
            <a:ea typeface="Meiryo UI" panose="020B0604030504040204" pitchFamily="50" charset="-128"/>
            <a:cs typeface="Meiryo UI" panose="020B0604030504040204" pitchFamily="50" charset="-128"/>
          </a:endParaRPr>
        </a:p>
      </dsp:txBody>
      <dsp:txXfrm>
        <a:off x="3281615" y="799674"/>
        <a:ext cx="182661" cy="199186"/>
      </dsp:txXfrm>
    </dsp:sp>
    <dsp:sp modelId="{9545EC7A-F171-4D2A-B39A-37499CD233BD}">
      <dsp:nvSpPr>
        <dsp:cNvPr id="0" name=""/>
        <dsp:cNvSpPr/>
      </dsp:nvSpPr>
      <dsp:spPr>
        <a:xfrm>
          <a:off x="3515817" y="868577"/>
          <a:ext cx="983639" cy="983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en-US" altLang="ja-JP" sz="1100" kern="1200" dirty="0">
              <a:latin typeface="Meiryo UI" panose="020B0604030504040204" pitchFamily="50" charset="-128"/>
              <a:ea typeface="Meiryo UI" panose="020B0604030504040204" pitchFamily="50" charset="-128"/>
              <a:cs typeface="Meiryo UI" panose="020B0604030504040204" pitchFamily="50" charset="-128"/>
            </a:rPr>
            <a:t>SNS</a:t>
          </a: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等のブランディング</a:t>
          </a:r>
        </a:p>
      </dsp:txBody>
      <dsp:txXfrm>
        <a:off x="3659868" y="1012628"/>
        <a:ext cx="695537" cy="695537"/>
      </dsp:txXfrm>
    </dsp:sp>
    <dsp:sp modelId="{132CF393-7F66-404D-8761-C1356E3B3DE6}">
      <dsp:nvSpPr>
        <dsp:cNvPr id="0" name=""/>
        <dsp:cNvSpPr/>
      </dsp:nvSpPr>
      <dsp:spPr>
        <a:xfrm rot="6480000">
          <a:off x="3651394" y="1889257"/>
          <a:ext cx="260944" cy="3319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latin typeface="Meiryo UI" panose="020B0604030504040204" pitchFamily="50" charset="-128"/>
            <a:ea typeface="Meiryo UI" panose="020B0604030504040204" pitchFamily="50" charset="-128"/>
            <a:cs typeface="Meiryo UI" panose="020B0604030504040204" pitchFamily="50" charset="-128"/>
          </a:endParaRPr>
        </a:p>
      </dsp:txBody>
      <dsp:txXfrm rot="10800000">
        <a:off x="3702631" y="1918427"/>
        <a:ext cx="182661" cy="199186"/>
      </dsp:txXfrm>
    </dsp:sp>
    <dsp:sp modelId="{C4161D14-0035-40D4-A91B-2CDD60055A58}">
      <dsp:nvSpPr>
        <dsp:cNvPr id="0" name=""/>
        <dsp:cNvSpPr/>
      </dsp:nvSpPr>
      <dsp:spPr>
        <a:xfrm>
          <a:off x="3059712" y="2272323"/>
          <a:ext cx="983639" cy="983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シェアエコ等での評価</a:t>
          </a:r>
        </a:p>
      </dsp:txBody>
      <dsp:txXfrm>
        <a:off x="3203763" y="2416374"/>
        <a:ext cx="695537" cy="695537"/>
      </dsp:txXfrm>
    </dsp:sp>
    <dsp:sp modelId="{AB1B2687-53A7-4225-B1BF-7549BD8506D2}">
      <dsp:nvSpPr>
        <dsp:cNvPr id="0" name=""/>
        <dsp:cNvSpPr/>
      </dsp:nvSpPr>
      <dsp:spPr>
        <a:xfrm rot="10800000">
          <a:off x="2690451" y="2598154"/>
          <a:ext cx="260944" cy="3319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latin typeface="Meiryo UI" panose="020B0604030504040204" pitchFamily="50" charset="-128"/>
            <a:ea typeface="Meiryo UI" panose="020B0604030504040204" pitchFamily="50" charset="-128"/>
            <a:cs typeface="Meiryo UI" panose="020B0604030504040204" pitchFamily="50" charset="-128"/>
          </a:endParaRPr>
        </a:p>
      </dsp:txBody>
      <dsp:txXfrm rot="10800000">
        <a:off x="2768734" y="2664550"/>
        <a:ext cx="182661" cy="199186"/>
      </dsp:txXfrm>
    </dsp:sp>
    <dsp:sp modelId="{38CE1D2D-A059-4C54-AB0C-F6B15771CCA9}">
      <dsp:nvSpPr>
        <dsp:cNvPr id="0" name=""/>
        <dsp:cNvSpPr/>
      </dsp:nvSpPr>
      <dsp:spPr>
        <a:xfrm>
          <a:off x="1583725" y="2272323"/>
          <a:ext cx="983639" cy="983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仕事における評価</a:t>
          </a:r>
        </a:p>
      </dsp:txBody>
      <dsp:txXfrm>
        <a:off x="1727776" y="2416374"/>
        <a:ext cx="695537" cy="695537"/>
      </dsp:txXfrm>
    </dsp:sp>
    <dsp:sp modelId="{334CA040-07A7-4C39-9112-EF15D2B58E29}">
      <dsp:nvSpPr>
        <dsp:cNvPr id="0" name=""/>
        <dsp:cNvSpPr/>
      </dsp:nvSpPr>
      <dsp:spPr>
        <a:xfrm rot="15120000">
          <a:off x="1719302" y="1903304"/>
          <a:ext cx="260944" cy="3319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latin typeface="Meiryo UI" panose="020B0604030504040204" pitchFamily="50" charset="-128"/>
            <a:ea typeface="Meiryo UI" panose="020B0604030504040204" pitchFamily="50" charset="-128"/>
            <a:cs typeface="Meiryo UI" panose="020B0604030504040204" pitchFamily="50" charset="-128"/>
          </a:endParaRPr>
        </a:p>
      </dsp:txBody>
      <dsp:txXfrm rot="10800000">
        <a:off x="1770539" y="2006926"/>
        <a:ext cx="182661" cy="199186"/>
      </dsp:txXfrm>
    </dsp:sp>
    <dsp:sp modelId="{B5DFA44B-3E92-4E3A-AF72-0EDFFE9ECA26}">
      <dsp:nvSpPr>
        <dsp:cNvPr id="0" name=""/>
        <dsp:cNvSpPr/>
      </dsp:nvSpPr>
      <dsp:spPr>
        <a:xfrm>
          <a:off x="1127620" y="868577"/>
          <a:ext cx="983639" cy="983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a:t>
          </a:r>
          <a:br>
            <a:rPr kumimoji="1" lang="en-US" altLang="ja-JP" sz="1100" kern="1200" dirty="0">
              <a:latin typeface="Meiryo UI" panose="020B0604030504040204" pitchFamily="50" charset="-128"/>
              <a:ea typeface="Meiryo UI" panose="020B0604030504040204" pitchFamily="50" charset="-128"/>
              <a:cs typeface="Meiryo UI" panose="020B0604030504040204" pitchFamily="50" charset="-128"/>
            </a:rPr>
          </a:br>
          <a:r>
            <a:rPr kumimoji="1" lang="ja-JP" altLang="en-US" sz="1100" kern="1200" dirty="0">
              <a:latin typeface="Meiryo UI" panose="020B0604030504040204" pitchFamily="50" charset="-128"/>
              <a:ea typeface="Meiryo UI" panose="020B0604030504040204" pitchFamily="50" charset="-128"/>
              <a:cs typeface="Meiryo UI" panose="020B0604030504040204" pitchFamily="50" charset="-128"/>
            </a:rPr>
            <a:t>（不明）</a:t>
          </a:r>
        </a:p>
      </dsp:txBody>
      <dsp:txXfrm>
        <a:off x="1271671" y="1012628"/>
        <a:ext cx="695537" cy="695537"/>
      </dsp:txXfrm>
    </dsp:sp>
    <dsp:sp modelId="{5D62FC00-20C6-4249-B90B-194C98EE0D4A}">
      <dsp:nvSpPr>
        <dsp:cNvPr id="0" name=""/>
        <dsp:cNvSpPr/>
      </dsp:nvSpPr>
      <dsp:spPr>
        <a:xfrm rot="19440000">
          <a:off x="2080042" y="764966"/>
          <a:ext cx="260944" cy="3319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latin typeface="Meiryo UI" panose="020B0604030504040204" pitchFamily="50" charset="-128"/>
            <a:ea typeface="Meiryo UI" panose="020B0604030504040204" pitchFamily="50" charset="-128"/>
            <a:cs typeface="Meiryo UI" panose="020B0604030504040204" pitchFamily="50" charset="-128"/>
          </a:endParaRPr>
        </a:p>
      </dsp:txBody>
      <dsp:txXfrm>
        <a:off x="2087517" y="854369"/>
        <a:ext cx="182661" cy="19918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クリックしてマスター サブタイトルの書式設定</a:t>
            </a:r>
            <a:endParaRPr lang="en-US" dirty="0"/>
          </a:p>
        </p:txBody>
      </p:sp>
      <p:sp>
        <p:nvSpPr>
          <p:cNvPr id="4" name="Date Placeholder 3"/>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398563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3429754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1879432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本編（著作権表記あり）">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118697" y="692150"/>
            <a:ext cx="8906608" cy="71438"/>
            <a:chOff x="128588" y="692150"/>
            <a:chExt cx="9648825" cy="71438"/>
          </a:xfrm>
        </p:grpSpPr>
        <p:sp>
          <p:nvSpPr>
            <p:cNvPr id="4" name="正方形/長方形 3"/>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662"/>
            </a:p>
          </p:txBody>
        </p:sp>
        <p:sp>
          <p:nvSpPr>
            <p:cNvPr id="5" name="正方形/長方形 4"/>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662">
                <a:solidFill>
                  <a:srgbClr val="9EA0A1"/>
                </a:solidFill>
              </a:endParaRPr>
            </a:p>
          </p:txBody>
        </p:sp>
        <p:sp>
          <p:nvSpPr>
            <p:cNvPr id="6" name="直角三角形 5"/>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662"/>
            </a:p>
          </p:txBody>
        </p:sp>
      </p:grpSp>
      <p:cxnSp>
        <p:nvCxnSpPr>
          <p:cNvPr id="7" name="直線コネクタ 6"/>
          <p:cNvCxnSpPr/>
          <p:nvPr userDrawn="1"/>
        </p:nvCxnSpPr>
        <p:spPr>
          <a:xfrm>
            <a:off x="118697" y="6491288"/>
            <a:ext cx="8906608"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16"/>
          <p:cNvSpPr txBox="1">
            <a:spLocks noChangeArrowheads="1"/>
          </p:cNvSpPr>
          <p:nvPr userDrawn="1"/>
        </p:nvSpPr>
        <p:spPr bwMode="auto">
          <a:xfrm>
            <a:off x="5436577" y="6578601"/>
            <a:ext cx="2990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015">
                <a:solidFill>
                  <a:srgbClr val="000000"/>
                </a:solidFill>
              </a:rPr>
              <a:t>© InterRisk Research Institute &amp; Consulting, Inc.</a:t>
            </a:r>
          </a:p>
        </p:txBody>
      </p:sp>
      <p:cxnSp>
        <p:nvCxnSpPr>
          <p:cNvPr id="9" name="直線コネクタ 8"/>
          <p:cNvCxnSpPr/>
          <p:nvPr userDrawn="1"/>
        </p:nvCxnSpPr>
        <p:spPr>
          <a:xfrm flipV="1">
            <a:off x="8560777"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0" name="Picture 2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697" y="6543676"/>
            <a:ext cx="542192"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18697" y="115888"/>
            <a:ext cx="8906608"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a:lvl1pPr>
          </a:lstStyle>
          <a:p>
            <a:pPr lvl="0"/>
            <a:r>
              <a:rPr lang="ja-JP" altLang="en-US"/>
              <a:t>マスター タイトルの書式設定</a:t>
            </a:r>
          </a:p>
        </p:txBody>
      </p:sp>
      <p:sp>
        <p:nvSpPr>
          <p:cNvPr id="11" name="スライド番号プレースホルダー 5"/>
          <p:cNvSpPr>
            <a:spLocks noGrp="1"/>
          </p:cNvSpPr>
          <p:nvPr>
            <p:ph type="sldNum" sz="quarter" idx="10"/>
          </p:nvPr>
        </p:nvSpPr>
        <p:spPr>
          <a:xfrm>
            <a:off x="7063254" y="6459382"/>
            <a:ext cx="2057400" cy="365125"/>
          </a:xfrm>
        </p:spPr>
        <p:txBody>
          <a:bodyPr/>
          <a:lstStyle>
            <a:lvl1pPr>
              <a:defRPr/>
            </a:lvl1pPr>
          </a:lstStyle>
          <a:p>
            <a:fld id="{022D5343-21B6-A446-BE65-52315130EEC4}" type="slidenum">
              <a:rPr lang="en-US" altLang="ja-JP"/>
              <a:pPr/>
              <a:t>‹#›</a:t>
            </a:fld>
            <a:endParaRPr lang="en-US" altLang="ja-JP"/>
          </a:p>
        </p:txBody>
      </p:sp>
    </p:spTree>
    <p:extLst>
      <p:ext uri="{BB962C8B-B14F-4D97-AF65-F5344CB8AC3E}">
        <p14:creationId xmlns:p14="http://schemas.microsoft.com/office/powerpoint/2010/main" val="1030200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18696" y="3213100"/>
            <a:ext cx="133350"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defRPr/>
            </a:pPr>
            <a:endParaRPr kumimoji="0" lang="ja-JP" altLang="en-US" sz="1662">
              <a:solidFill>
                <a:srgbClr val="FFFFFF"/>
              </a:solidFill>
            </a:endParaRPr>
          </a:p>
        </p:txBody>
      </p:sp>
      <p:sp>
        <p:nvSpPr>
          <p:cNvPr id="2" name="タイトル 1"/>
          <p:cNvSpPr>
            <a:spLocks noGrp="1"/>
          </p:cNvSpPr>
          <p:nvPr>
            <p:ph type="ctrTitle"/>
          </p:nvPr>
        </p:nvSpPr>
        <p:spPr>
          <a:xfrm>
            <a:off x="252046" y="3211514"/>
            <a:ext cx="7510097"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a:t>マスター タイトルの書式設定</a:t>
            </a:r>
          </a:p>
        </p:txBody>
      </p:sp>
    </p:spTree>
    <p:extLst>
      <p:ext uri="{BB962C8B-B14F-4D97-AF65-F5344CB8AC3E}">
        <p14:creationId xmlns:p14="http://schemas.microsoft.com/office/powerpoint/2010/main" val="293113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373839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134992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171801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135355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257753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218392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420005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BF44BD-DAD8-F242-B27C-2BB1FBBD080A}" type="datetimeFigureOut">
              <a:rPr kumimoji="1" lang="ja-JP" altLang="en-US" smtClean="0"/>
              <a:t>2018/1/23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A580C5C-5B8D-F441-8171-908ED738EEDC}" type="slidenum">
              <a:rPr kumimoji="1" lang="ja-JP" altLang="en-US" smtClean="0"/>
              <a:t>‹#›</a:t>
            </a:fld>
            <a:endParaRPr kumimoji="1" lang="ja-JP" altLang="en-US"/>
          </a:p>
        </p:txBody>
      </p:sp>
    </p:spTree>
    <p:extLst>
      <p:ext uri="{BB962C8B-B14F-4D97-AF65-F5344CB8AC3E}">
        <p14:creationId xmlns:p14="http://schemas.microsoft.com/office/powerpoint/2010/main" val="302520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fld id="{7BBF44BD-DAD8-F242-B27C-2BB1FBBD080A}" type="datetimeFigureOut">
              <a:rPr lang="ja-JP" altLang="en-US" smtClean="0"/>
              <a:pPr/>
              <a:t>2018/1/23</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34" charset="-128"/>
                <a:ea typeface="Meiryo UI" panose="020B0604030504040204" pitchFamily="34" charset="-128"/>
                <a:cs typeface="Meiryo UI" panose="020B0604030504040204" pitchFamily="34" charset="-128"/>
              </a:defRPr>
            </a:lvl1pPr>
          </a:lstStyle>
          <a:p>
            <a:fld id="{CA580C5C-5B8D-F441-8171-908ED738EEDC}" type="slidenum">
              <a:rPr lang="ja-JP" altLang="en-US" smtClean="0"/>
              <a:pPr/>
              <a:t>‹#›</a:t>
            </a:fld>
            <a:endParaRPr lang="ja-JP" altLang="en-US"/>
          </a:p>
        </p:txBody>
      </p:sp>
    </p:spTree>
    <p:extLst>
      <p:ext uri="{BB962C8B-B14F-4D97-AF65-F5344CB8AC3E}">
        <p14:creationId xmlns:p14="http://schemas.microsoft.com/office/powerpoint/2010/main" val="738903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34" charset="-128"/>
          <a:ea typeface="Meiryo UI" panose="020B0604030504040204" pitchFamily="34" charset="-128"/>
          <a:cs typeface="Meiryo UI" panose="020B0604030504040204"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2.xml"/><Relationship Id="rId5" Type="http://schemas.openxmlformats.org/officeDocument/2006/relationships/image" Target="../media/image23.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tiff"/><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tiff"/><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diagramLayout" Target="../diagrams/layout1.xml"/><Relationship Id="rId21"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diagramData" Target="../diagrams/data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42.png"/><Relationship Id="rId5" Type="http://schemas.openxmlformats.org/officeDocument/2006/relationships/diagramColors" Target="../diagrams/colors1.xml"/><Relationship Id="rId15" Type="http://schemas.openxmlformats.org/officeDocument/2006/relationships/image" Target="../media/image46.png"/><Relationship Id="rId10" Type="http://schemas.openxmlformats.org/officeDocument/2006/relationships/image" Target="../media/image38.png"/><Relationship Id="rId19" Type="http://schemas.openxmlformats.org/officeDocument/2006/relationships/image" Target="../media/image50.png"/><Relationship Id="rId4" Type="http://schemas.openxmlformats.org/officeDocument/2006/relationships/diagramQuickStyle" Target="../diagrams/quickStyle1.xml"/><Relationship Id="rId9" Type="http://schemas.openxmlformats.org/officeDocument/2006/relationships/image" Target="../media/image39.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flSLI2JmWVE"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20.tiff"/><Relationship Id="rId2" Type="http://schemas.openxmlformats.org/officeDocument/2006/relationships/image" Target="../media/image13.tiff"/><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6.tiff"/><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4.tiff"/><Relationship Id="rId7" Type="http://schemas.microsoft.com/office/2007/relationships/hdphoto" Target="../media/hdphoto1.wdp"/><Relationship Id="rId2" Type="http://schemas.openxmlformats.org/officeDocument/2006/relationships/image" Target="../media/image13.tiff"/><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2"/>
          <p:cNvSpPr>
            <a:spLocks noGrp="1"/>
          </p:cNvSpPr>
          <p:nvPr>
            <p:ph type="ctrTitle"/>
          </p:nvPr>
        </p:nvSpPr>
        <p:spPr/>
        <p:txBody>
          <a:bodyPr>
            <a:normAutofit/>
          </a:bodyPr>
          <a:lstStyle/>
          <a:p>
            <a:pPr eaLnBrk="1" hangingPunct="1"/>
            <a:r>
              <a:rPr lang="ja-JP" altLang="en-US" sz="2400">
                <a:latin typeface="Meiryo UI" charset="-128"/>
                <a:ea typeface="Meiryo UI" charset="-128"/>
                <a:cs typeface="Meiryo UI" charset="-128"/>
              </a:rPr>
              <a:t>個人の情報分析が進む結果</a:t>
            </a:r>
            <a:endParaRPr sz="2400">
              <a:latin typeface="Meiryo UI" charset="-128"/>
              <a:ea typeface="Meiryo UI" charset="-128"/>
              <a:cs typeface="Meiryo UI" charset="-128"/>
            </a:endParaRPr>
          </a:p>
        </p:txBody>
      </p:sp>
      <p:sp>
        <p:nvSpPr>
          <p:cNvPr id="14339" name="スライド番号プレースホルダー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charset="-128"/>
              </a:defRPr>
            </a:lvl1pPr>
            <a:lvl2pPr marL="685817" indent="-263776" eaLnBrk="0" hangingPunct="0">
              <a:defRPr kumimoji="1">
                <a:solidFill>
                  <a:schemeClr val="tx1"/>
                </a:solidFill>
                <a:latin typeface="Arial" charset="0"/>
                <a:ea typeface="ＭＳ Ｐゴシック" charset="-128"/>
              </a:defRPr>
            </a:lvl2pPr>
            <a:lvl3pPr marL="1055103" indent="-211021" eaLnBrk="0" hangingPunct="0">
              <a:defRPr kumimoji="1">
                <a:solidFill>
                  <a:schemeClr val="tx1"/>
                </a:solidFill>
                <a:latin typeface="Arial" charset="0"/>
                <a:ea typeface="ＭＳ Ｐゴシック" charset="-128"/>
              </a:defRPr>
            </a:lvl3pPr>
            <a:lvl4pPr marL="1477145" indent="-211021" eaLnBrk="0" hangingPunct="0">
              <a:defRPr kumimoji="1">
                <a:solidFill>
                  <a:schemeClr val="tx1"/>
                </a:solidFill>
                <a:latin typeface="Arial" charset="0"/>
                <a:ea typeface="ＭＳ Ｐゴシック" charset="-128"/>
              </a:defRPr>
            </a:lvl4pPr>
            <a:lvl5pPr marL="1899186" indent="-211021" eaLnBrk="0" hangingPunct="0">
              <a:defRPr kumimoji="1">
                <a:solidFill>
                  <a:schemeClr val="tx1"/>
                </a:solidFill>
                <a:latin typeface="Arial" charset="0"/>
                <a:ea typeface="ＭＳ Ｐゴシック" charset="-128"/>
              </a:defRPr>
            </a:lvl5pPr>
            <a:lvl6pPr marL="2321227" indent="-211021" eaLnBrk="0" fontAlgn="base" hangingPunct="0">
              <a:spcBef>
                <a:spcPct val="0"/>
              </a:spcBef>
              <a:spcAft>
                <a:spcPct val="0"/>
              </a:spcAft>
              <a:defRPr kumimoji="1">
                <a:solidFill>
                  <a:schemeClr val="tx1"/>
                </a:solidFill>
                <a:latin typeface="Arial" charset="0"/>
                <a:ea typeface="ＭＳ Ｐゴシック" charset="-128"/>
              </a:defRPr>
            </a:lvl6pPr>
            <a:lvl7pPr marL="2743269" indent="-211021" eaLnBrk="0" fontAlgn="base" hangingPunct="0">
              <a:spcBef>
                <a:spcPct val="0"/>
              </a:spcBef>
              <a:spcAft>
                <a:spcPct val="0"/>
              </a:spcAft>
              <a:defRPr kumimoji="1">
                <a:solidFill>
                  <a:schemeClr val="tx1"/>
                </a:solidFill>
                <a:latin typeface="Arial" charset="0"/>
                <a:ea typeface="ＭＳ Ｐゴシック" charset="-128"/>
              </a:defRPr>
            </a:lvl7pPr>
            <a:lvl8pPr marL="3165310" indent="-211021" eaLnBrk="0" fontAlgn="base" hangingPunct="0">
              <a:spcBef>
                <a:spcPct val="0"/>
              </a:spcBef>
              <a:spcAft>
                <a:spcPct val="0"/>
              </a:spcAft>
              <a:defRPr kumimoji="1">
                <a:solidFill>
                  <a:schemeClr val="tx1"/>
                </a:solidFill>
                <a:latin typeface="Arial" charset="0"/>
                <a:ea typeface="ＭＳ Ｐゴシック" charset="-128"/>
              </a:defRPr>
            </a:lvl8pPr>
            <a:lvl9pPr marL="3587351" indent="-211021"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6CFB5D2-BF45-014B-B342-D2C2FE7CAD7A}" type="slidenum">
              <a:rPr lang="en-US" altLang="ja-JP">
                <a:solidFill>
                  <a:srgbClr val="414243"/>
                </a:solidFill>
              </a:rPr>
              <a:pPr eaLnBrk="1" hangingPunct="1"/>
              <a:t>1</a:t>
            </a:fld>
            <a:endParaRPr lang="ja-JP" altLang="en-US">
              <a:solidFill>
                <a:srgbClr val="414243"/>
              </a:solidFill>
            </a:endParaRPr>
          </a:p>
        </p:txBody>
      </p:sp>
      <p:cxnSp>
        <p:nvCxnSpPr>
          <p:cNvPr id="6" name="直線矢印コネクタ 5"/>
          <p:cNvCxnSpPr/>
          <p:nvPr/>
        </p:nvCxnSpPr>
        <p:spPr>
          <a:xfrm flipV="1">
            <a:off x="467455" y="1541357"/>
            <a:ext cx="0" cy="4541285"/>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50603" y="6082641"/>
            <a:ext cx="6471436" cy="0"/>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p:cNvPicPr>
            <a:picLocks noChangeAspect="1"/>
          </p:cNvPicPr>
          <p:nvPr/>
        </p:nvPicPr>
        <p:blipFill>
          <a:blip r:embed="rId2"/>
          <a:stretch>
            <a:fillRect/>
          </a:stretch>
        </p:blipFill>
        <p:spPr>
          <a:xfrm>
            <a:off x="2064132" y="2555779"/>
            <a:ext cx="677492" cy="668862"/>
          </a:xfrm>
          <a:prstGeom prst="rect">
            <a:avLst/>
          </a:prstGeom>
        </p:spPr>
      </p:pic>
      <p:pic>
        <p:nvPicPr>
          <p:cNvPr id="9" name="図 8"/>
          <p:cNvPicPr>
            <a:picLocks noChangeAspect="1"/>
          </p:cNvPicPr>
          <p:nvPr/>
        </p:nvPicPr>
        <p:blipFill>
          <a:blip r:embed="rId2"/>
          <a:stretch>
            <a:fillRect/>
          </a:stretch>
        </p:blipFill>
        <p:spPr>
          <a:xfrm>
            <a:off x="4850654" y="4033916"/>
            <a:ext cx="677492" cy="668862"/>
          </a:xfrm>
          <a:prstGeom prst="rect">
            <a:avLst/>
          </a:prstGeom>
        </p:spPr>
      </p:pic>
      <p:pic>
        <p:nvPicPr>
          <p:cNvPr id="10" name="図 9"/>
          <p:cNvPicPr>
            <a:picLocks noChangeAspect="1"/>
          </p:cNvPicPr>
          <p:nvPr/>
        </p:nvPicPr>
        <p:blipFill>
          <a:blip r:embed="rId2"/>
          <a:stretch>
            <a:fillRect/>
          </a:stretch>
        </p:blipFill>
        <p:spPr>
          <a:xfrm>
            <a:off x="4251369" y="2347971"/>
            <a:ext cx="677492" cy="668862"/>
          </a:xfrm>
          <a:prstGeom prst="rect">
            <a:avLst/>
          </a:prstGeom>
        </p:spPr>
      </p:pic>
      <p:pic>
        <p:nvPicPr>
          <p:cNvPr id="11" name="図 10"/>
          <p:cNvPicPr>
            <a:picLocks noChangeAspect="1"/>
          </p:cNvPicPr>
          <p:nvPr/>
        </p:nvPicPr>
        <p:blipFill>
          <a:blip r:embed="rId2"/>
          <a:stretch>
            <a:fillRect/>
          </a:stretch>
        </p:blipFill>
        <p:spPr>
          <a:xfrm>
            <a:off x="1600950" y="4618972"/>
            <a:ext cx="677492" cy="668862"/>
          </a:xfrm>
          <a:prstGeom prst="rect">
            <a:avLst/>
          </a:prstGeom>
        </p:spPr>
      </p:pic>
      <p:pic>
        <p:nvPicPr>
          <p:cNvPr id="12" name="図 11"/>
          <p:cNvPicPr>
            <a:picLocks noChangeAspect="1"/>
          </p:cNvPicPr>
          <p:nvPr/>
        </p:nvPicPr>
        <p:blipFill>
          <a:blip r:embed="rId2"/>
          <a:stretch>
            <a:fillRect/>
          </a:stretch>
        </p:blipFill>
        <p:spPr>
          <a:xfrm>
            <a:off x="4389122" y="5348567"/>
            <a:ext cx="677492" cy="668862"/>
          </a:xfrm>
          <a:prstGeom prst="rect">
            <a:avLst/>
          </a:prstGeom>
        </p:spPr>
      </p:pic>
      <p:pic>
        <p:nvPicPr>
          <p:cNvPr id="13" name="図 12"/>
          <p:cNvPicPr>
            <a:picLocks noChangeAspect="1"/>
          </p:cNvPicPr>
          <p:nvPr/>
        </p:nvPicPr>
        <p:blipFill>
          <a:blip r:embed="rId2"/>
          <a:stretch>
            <a:fillRect/>
          </a:stretch>
        </p:blipFill>
        <p:spPr>
          <a:xfrm>
            <a:off x="3307940" y="5163609"/>
            <a:ext cx="677492" cy="668862"/>
          </a:xfrm>
          <a:prstGeom prst="rect">
            <a:avLst/>
          </a:prstGeom>
        </p:spPr>
      </p:pic>
      <p:pic>
        <p:nvPicPr>
          <p:cNvPr id="14" name="図 13"/>
          <p:cNvPicPr>
            <a:picLocks noChangeAspect="1"/>
          </p:cNvPicPr>
          <p:nvPr/>
        </p:nvPicPr>
        <p:blipFill>
          <a:blip r:embed="rId2"/>
          <a:stretch>
            <a:fillRect/>
          </a:stretch>
        </p:blipFill>
        <p:spPr>
          <a:xfrm>
            <a:off x="3932610" y="4735383"/>
            <a:ext cx="677492" cy="668862"/>
          </a:xfrm>
          <a:prstGeom prst="rect">
            <a:avLst/>
          </a:prstGeom>
        </p:spPr>
      </p:pic>
      <p:pic>
        <p:nvPicPr>
          <p:cNvPr id="16" name="図 15"/>
          <p:cNvPicPr>
            <a:picLocks noChangeAspect="1"/>
          </p:cNvPicPr>
          <p:nvPr/>
        </p:nvPicPr>
        <p:blipFill>
          <a:blip r:embed="rId2"/>
          <a:stretch>
            <a:fillRect/>
          </a:stretch>
        </p:blipFill>
        <p:spPr>
          <a:xfrm>
            <a:off x="1981471" y="5366045"/>
            <a:ext cx="677492" cy="668862"/>
          </a:xfrm>
          <a:prstGeom prst="rect">
            <a:avLst/>
          </a:prstGeom>
        </p:spPr>
      </p:pic>
      <p:pic>
        <p:nvPicPr>
          <p:cNvPr id="17" name="図 16"/>
          <p:cNvPicPr>
            <a:picLocks noChangeAspect="1"/>
          </p:cNvPicPr>
          <p:nvPr/>
        </p:nvPicPr>
        <p:blipFill>
          <a:blip r:embed="rId2"/>
          <a:stretch>
            <a:fillRect/>
          </a:stretch>
        </p:blipFill>
        <p:spPr>
          <a:xfrm>
            <a:off x="900940" y="4963492"/>
            <a:ext cx="677492" cy="668862"/>
          </a:xfrm>
          <a:prstGeom prst="rect">
            <a:avLst/>
          </a:prstGeom>
        </p:spPr>
      </p:pic>
      <p:pic>
        <p:nvPicPr>
          <p:cNvPr id="18" name="図 17"/>
          <p:cNvPicPr>
            <a:picLocks noChangeAspect="1"/>
          </p:cNvPicPr>
          <p:nvPr/>
        </p:nvPicPr>
        <p:blipFill>
          <a:blip r:embed="rId2"/>
          <a:stretch>
            <a:fillRect/>
          </a:stretch>
        </p:blipFill>
        <p:spPr>
          <a:xfrm>
            <a:off x="5394299" y="5247895"/>
            <a:ext cx="677492" cy="668862"/>
          </a:xfrm>
          <a:prstGeom prst="rect">
            <a:avLst/>
          </a:prstGeom>
        </p:spPr>
      </p:pic>
      <p:pic>
        <p:nvPicPr>
          <p:cNvPr id="19" name="図 18"/>
          <p:cNvPicPr>
            <a:picLocks noChangeAspect="1"/>
          </p:cNvPicPr>
          <p:nvPr/>
        </p:nvPicPr>
        <p:blipFill>
          <a:blip r:embed="rId2"/>
          <a:stretch>
            <a:fillRect/>
          </a:stretch>
        </p:blipFill>
        <p:spPr>
          <a:xfrm>
            <a:off x="1308858" y="1872864"/>
            <a:ext cx="677492" cy="668862"/>
          </a:xfrm>
          <a:prstGeom prst="rect">
            <a:avLst/>
          </a:prstGeom>
        </p:spPr>
      </p:pic>
      <p:pic>
        <p:nvPicPr>
          <p:cNvPr id="20" name="図 19"/>
          <p:cNvPicPr>
            <a:picLocks noChangeAspect="1"/>
          </p:cNvPicPr>
          <p:nvPr/>
        </p:nvPicPr>
        <p:blipFill>
          <a:blip r:embed="rId2"/>
          <a:stretch>
            <a:fillRect/>
          </a:stretch>
        </p:blipFill>
        <p:spPr>
          <a:xfrm>
            <a:off x="2427851" y="3673808"/>
            <a:ext cx="677492" cy="668862"/>
          </a:xfrm>
          <a:prstGeom prst="rect">
            <a:avLst/>
          </a:prstGeom>
        </p:spPr>
      </p:pic>
      <p:pic>
        <p:nvPicPr>
          <p:cNvPr id="21" name="図 20"/>
          <p:cNvPicPr>
            <a:picLocks noChangeAspect="1"/>
          </p:cNvPicPr>
          <p:nvPr/>
        </p:nvPicPr>
        <p:blipFill>
          <a:blip r:embed="rId2"/>
          <a:stretch>
            <a:fillRect/>
          </a:stretch>
        </p:blipFill>
        <p:spPr>
          <a:xfrm>
            <a:off x="2512609" y="4521615"/>
            <a:ext cx="677492" cy="668862"/>
          </a:xfrm>
          <a:prstGeom prst="rect">
            <a:avLst/>
          </a:prstGeom>
        </p:spPr>
      </p:pic>
      <p:pic>
        <p:nvPicPr>
          <p:cNvPr id="22" name="図 21"/>
          <p:cNvPicPr>
            <a:picLocks noChangeAspect="1"/>
          </p:cNvPicPr>
          <p:nvPr/>
        </p:nvPicPr>
        <p:blipFill>
          <a:blip r:embed="rId2"/>
          <a:stretch>
            <a:fillRect/>
          </a:stretch>
        </p:blipFill>
        <p:spPr>
          <a:xfrm>
            <a:off x="3196910" y="4249421"/>
            <a:ext cx="677492" cy="668862"/>
          </a:xfrm>
          <a:prstGeom prst="rect">
            <a:avLst/>
          </a:prstGeom>
        </p:spPr>
      </p:pic>
      <p:pic>
        <p:nvPicPr>
          <p:cNvPr id="23" name="図 22"/>
          <p:cNvPicPr>
            <a:picLocks noChangeAspect="1"/>
          </p:cNvPicPr>
          <p:nvPr/>
        </p:nvPicPr>
        <p:blipFill>
          <a:blip r:embed="rId2"/>
          <a:stretch>
            <a:fillRect/>
          </a:stretch>
        </p:blipFill>
        <p:spPr>
          <a:xfrm>
            <a:off x="1907168" y="1590687"/>
            <a:ext cx="677492" cy="668862"/>
          </a:xfrm>
          <a:prstGeom prst="rect">
            <a:avLst/>
          </a:prstGeom>
        </p:spPr>
      </p:pic>
      <p:pic>
        <p:nvPicPr>
          <p:cNvPr id="24" name="図 23"/>
          <p:cNvPicPr>
            <a:picLocks noChangeAspect="1"/>
          </p:cNvPicPr>
          <p:nvPr/>
        </p:nvPicPr>
        <p:blipFill>
          <a:blip r:embed="rId2"/>
          <a:stretch>
            <a:fillRect/>
          </a:stretch>
        </p:blipFill>
        <p:spPr>
          <a:xfrm>
            <a:off x="3510238" y="2652505"/>
            <a:ext cx="677492" cy="668862"/>
          </a:xfrm>
          <a:prstGeom prst="rect">
            <a:avLst/>
          </a:prstGeom>
        </p:spPr>
      </p:pic>
      <p:pic>
        <p:nvPicPr>
          <p:cNvPr id="25" name="図 24"/>
          <p:cNvPicPr>
            <a:picLocks noChangeAspect="1"/>
          </p:cNvPicPr>
          <p:nvPr/>
        </p:nvPicPr>
        <p:blipFill>
          <a:blip r:embed="rId2"/>
          <a:stretch>
            <a:fillRect/>
          </a:stretch>
        </p:blipFill>
        <p:spPr>
          <a:xfrm>
            <a:off x="5559745" y="2013541"/>
            <a:ext cx="677492" cy="668862"/>
          </a:xfrm>
          <a:prstGeom prst="rect">
            <a:avLst/>
          </a:prstGeom>
        </p:spPr>
      </p:pic>
      <p:pic>
        <p:nvPicPr>
          <p:cNvPr id="26" name="図 25"/>
          <p:cNvPicPr>
            <a:picLocks noChangeAspect="1"/>
          </p:cNvPicPr>
          <p:nvPr/>
        </p:nvPicPr>
        <p:blipFill>
          <a:blip r:embed="rId2"/>
          <a:stretch>
            <a:fillRect/>
          </a:stretch>
        </p:blipFill>
        <p:spPr>
          <a:xfrm>
            <a:off x="3321313" y="1514505"/>
            <a:ext cx="677492" cy="668862"/>
          </a:xfrm>
          <a:prstGeom prst="rect">
            <a:avLst/>
          </a:prstGeom>
        </p:spPr>
      </p:pic>
      <p:pic>
        <p:nvPicPr>
          <p:cNvPr id="27" name="図 26"/>
          <p:cNvPicPr>
            <a:picLocks noChangeAspect="1"/>
          </p:cNvPicPr>
          <p:nvPr/>
        </p:nvPicPr>
        <p:blipFill>
          <a:blip r:embed="rId2"/>
          <a:stretch>
            <a:fillRect/>
          </a:stretch>
        </p:blipFill>
        <p:spPr>
          <a:xfrm>
            <a:off x="4440924" y="1657833"/>
            <a:ext cx="677492" cy="668862"/>
          </a:xfrm>
          <a:prstGeom prst="rect">
            <a:avLst/>
          </a:prstGeom>
        </p:spPr>
      </p:pic>
      <p:pic>
        <p:nvPicPr>
          <p:cNvPr id="28" name="図 27"/>
          <p:cNvPicPr>
            <a:picLocks noChangeAspect="1"/>
          </p:cNvPicPr>
          <p:nvPr/>
        </p:nvPicPr>
        <p:blipFill>
          <a:blip r:embed="rId2"/>
          <a:stretch>
            <a:fillRect/>
          </a:stretch>
        </p:blipFill>
        <p:spPr>
          <a:xfrm>
            <a:off x="2898587" y="2207295"/>
            <a:ext cx="677492" cy="668862"/>
          </a:xfrm>
          <a:prstGeom prst="rect">
            <a:avLst/>
          </a:prstGeom>
        </p:spPr>
      </p:pic>
      <p:sp>
        <p:nvSpPr>
          <p:cNvPr id="29" name="円/楕円 28"/>
          <p:cNvSpPr/>
          <p:nvPr/>
        </p:nvSpPr>
        <p:spPr>
          <a:xfrm flipH="1">
            <a:off x="932738" y="1564320"/>
            <a:ext cx="5342493" cy="1371087"/>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sp>
        <p:nvSpPr>
          <p:cNvPr id="30" name="円形吹き出し 29"/>
          <p:cNvSpPr/>
          <p:nvPr/>
        </p:nvSpPr>
        <p:spPr>
          <a:xfrm>
            <a:off x="6204873" y="1199798"/>
            <a:ext cx="2255311" cy="1285726"/>
          </a:xfrm>
          <a:prstGeom prst="wedgeEllipseCallout">
            <a:avLst>
              <a:gd name="adj1" fmla="val -78555"/>
              <a:gd name="adj2" fmla="val -4703"/>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62">
                <a:solidFill>
                  <a:schemeClr val="accent5"/>
                </a:solidFill>
                <a:latin typeface="Meiryo UI" charset="-128"/>
                <a:ea typeface="Meiryo UI" charset="-128"/>
                <a:cs typeface="Meiryo UI" charset="-128"/>
              </a:rPr>
              <a:t>お引き受けしたい優良顧客層</a:t>
            </a:r>
          </a:p>
        </p:txBody>
      </p:sp>
      <p:sp>
        <p:nvSpPr>
          <p:cNvPr id="31" name="円/楕円 30"/>
          <p:cNvSpPr/>
          <p:nvPr/>
        </p:nvSpPr>
        <p:spPr>
          <a:xfrm flipH="1">
            <a:off x="864410" y="4735384"/>
            <a:ext cx="5342493" cy="1282045"/>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sp>
        <p:nvSpPr>
          <p:cNvPr id="33" name="円形吹き出し 32"/>
          <p:cNvSpPr/>
          <p:nvPr/>
        </p:nvSpPr>
        <p:spPr>
          <a:xfrm>
            <a:off x="6204873" y="4397272"/>
            <a:ext cx="2255311" cy="1285726"/>
          </a:xfrm>
          <a:prstGeom prst="wedgeEllipseCallout">
            <a:avLst>
              <a:gd name="adj1" fmla="val -85360"/>
              <a:gd name="adj2" fmla="val -8682"/>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62">
                <a:solidFill>
                  <a:srgbClr val="002060"/>
                </a:solidFill>
                <a:latin typeface="Meiryo UI" charset="-128"/>
                <a:ea typeface="Meiryo UI" charset="-128"/>
                <a:cs typeface="Meiryo UI" charset="-128"/>
              </a:rPr>
              <a:t>お引き受けしたくない顧客層</a:t>
            </a:r>
          </a:p>
        </p:txBody>
      </p:sp>
      <p:sp>
        <p:nvSpPr>
          <p:cNvPr id="34" name="テキスト ボックス 33"/>
          <p:cNvSpPr txBox="1"/>
          <p:nvPr/>
        </p:nvSpPr>
        <p:spPr>
          <a:xfrm>
            <a:off x="124018" y="1302321"/>
            <a:ext cx="702436" cy="262829"/>
          </a:xfrm>
          <a:prstGeom prst="rect">
            <a:avLst/>
          </a:prstGeom>
          <a:noFill/>
        </p:spPr>
        <p:txBody>
          <a:bodyPr wrap="none" rtlCol="0">
            <a:spAutoFit/>
          </a:bodyPr>
          <a:lstStyle/>
          <a:p>
            <a:r>
              <a:rPr lang="ja-JP" altLang="en-US" sz="1108">
                <a:solidFill>
                  <a:srgbClr val="002060"/>
                </a:solidFill>
                <a:latin typeface="Meiryo UI" charset="-128"/>
                <a:ea typeface="Meiryo UI" charset="-128"/>
                <a:cs typeface="Meiryo UI" charset="-128"/>
              </a:rPr>
              <a:t>評価軸</a:t>
            </a:r>
            <a:r>
              <a:rPr lang="en-US" altLang="ja-JP" sz="1108">
                <a:solidFill>
                  <a:srgbClr val="002060"/>
                </a:solidFill>
                <a:latin typeface="Meiryo UI" charset="-128"/>
                <a:ea typeface="Meiryo UI" charset="-128"/>
                <a:cs typeface="Meiryo UI" charset="-128"/>
              </a:rPr>
              <a:t>Y</a:t>
            </a:r>
            <a:endParaRPr lang="ja-JP" altLang="en-US" sz="1108">
              <a:solidFill>
                <a:srgbClr val="002060"/>
              </a:solidFill>
              <a:latin typeface="Meiryo UI" charset="-128"/>
              <a:ea typeface="Meiryo UI" charset="-128"/>
              <a:cs typeface="Meiryo UI" charset="-128"/>
            </a:endParaRPr>
          </a:p>
        </p:txBody>
      </p:sp>
      <p:sp>
        <p:nvSpPr>
          <p:cNvPr id="35" name="テキスト ボックス 34"/>
          <p:cNvSpPr txBox="1"/>
          <p:nvPr/>
        </p:nvSpPr>
        <p:spPr>
          <a:xfrm>
            <a:off x="6922039" y="5954796"/>
            <a:ext cx="707245" cy="262829"/>
          </a:xfrm>
          <a:prstGeom prst="rect">
            <a:avLst/>
          </a:prstGeom>
          <a:noFill/>
        </p:spPr>
        <p:txBody>
          <a:bodyPr wrap="none" rtlCol="0">
            <a:spAutoFit/>
          </a:bodyPr>
          <a:lstStyle/>
          <a:p>
            <a:r>
              <a:rPr lang="ja-JP" altLang="en-US" sz="1108">
                <a:solidFill>
                  <a:srgbClr val="002060"/>
                </a:solidFill>
                <a:latin typeface="Meiryo UI" charset="-128"/>
                <a:ea typeface="Meiryo UI" charset="-128"/>
                <a:cs typeface="Meiryo UI" charset="-128"/>
              </a:rPr>
              <a:t>評価軸</a:t>
            </a:r>
            <a:r>
              <a:rPr lang="en-US" altLang="ja-JP" sz="1108">
                <a:solidFill>
                  <a:srgbClr val="002060"/>
                </a:solidFill>
                <a:latin typeface="Meiryo UI" charset="-128"/>
                <a:ea typeface="Meiryo UI" charset="-128"/>
                <a:cs typeface="Meiryo UI" charset="-128"/>
              </a:rPr>
              <a:t>X</a:t>
            </a:r>
            <a:endParaRPr lang="ja-JP" altLang="en-US" sz="1108">
              <a:solidFill>
                <a:srgbClr val="002060"/>
              </a:solidFill>
              <a:latin typeface="Meiryo UI" charset="-128"/>
              <a:ea typeface="Meiryo UI" charset="-128"/>
              <a:cs typeface="Meiryo UI" charset="-128"/>
            </a:endParaRPr>
          </a:p>
        </p:txBody>
      </p:sp>
      <p:sp>
        <p:nvSpPr>
          <p:cNvPr id="36" name="左右矢印吹き出し 35"/>
          <p:cNvSpPr/>
          <p:nvPr/>
        </p:nvSpPr>
        <p:spPr>
          <a:xfrm rot="5400000">
            <a:off x="6560664" y="2592671"/>
            <a:ext cx="1543729" cy="1585431"/>
          </a:xfrm>
          <a:prstGeom prst="leftRightArrowCallout">
            <a:avLst>
              <a:gd name="adj1" fmla="val 21686"/>
              <a:gd name="adj2" fmla="val 20858"/>
              <a:gd name="adj3" fmla="val 16716"/>
              <a:gd name="adj4" fmla="val 31554"/>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ja-JP" altLang="en-US" sz="1846" b="1">
                <a:solidFill>
                  <a:srgbClr val="002060"/>
                </a:solidFill>
                <a:latin typeface="Meiryo UI" charset="-128"/>
                <a:ea typeface="Meiryo UI" charset="-128"/>
                <a:cs typeface="Meiryo UI" charset="-128"/>
              </a:rPr>
              <a:t>二極化</a:t>
            </a:r>
          </a:p>
        </p:txBody>
      </p:sp>
    </p:spTree>
    <p:extLst>
      <p:ext uri="{BB962C8B-B14F-4D97-AF65-F5344CB8AC3E}">
        <p14:creationId xmlns:p14="http://schemas.microsoft.com/office/powerpoint/2010/main" val="13281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sz="2585" dirty="0"/>
              <a:t>行動</a:t>
            </a:r>
            <a:r>
              <a:rPr lang="ja-JP" altLang="en-US" sz="2400" dirty="0"/>
              <a:t>経済学</a:t>
            </a:r>
            <a:r>
              <a:rPr lang="ja-JP" altLang="en-US" sz="2585" dirty="0"/>
              <a:t>で変革した事例③</a:t>
            </a:r>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10</a:t>
            </a:fld>
            <a:endParaRPr lang="en-US" altLang="ja-JP"/>
          </a:p>
        </p:txBody>
      </p:sp>
      <p:pic>
        <p:nvPicPr>
          <p:cNvPr id="10" name="図 9"/>
          <p:cNvPicPr>
            <a:picLocks noChangeAspect="1"/>
          </p:cNvPicPr>
          <p:nvPr/>
        </p:nvPicPr>
        <p:blipFill>
          <a:blip r:embed="rId2"/>
          <a:stretch>
            <a:fillRect/>
          </a:stretch>
        </p:blipFill>
        <p:spPr>
          <a:xfrm>
            <a:off x="1927468" y="1063261"/>
            <a:ext cx="5361829" cy="1993846"/>
          </a:xfrm>
          <a:prstGeom prst="rect">
            <a:avLst/>
          </a:prstGeom>
        </p:spPr>
      </p:pic>
      <p:pic>
        <p:nvPicPr>
          <p:cNvPr id="12" name="図 11"/>
          <p:cNvPicPr>
            <a:picLocks noChangeAspect="1"/>
          </p:cNvPicPr>
          <p:nvPr/>
        </p:nvPicPr>
        <p:blipFill>
          <a:blip r:embed="rId3"/>
          <a:stretch>
            <a:fillRect/>
          </a:stretch>
        </p:blipFill>
        <p:spPr>
          <a:xfrm>
            <a:off x="1927468" y="4097215"/>
            <a:ext cx="5361826" cy="1993846"/>
          </a:xfrm>
          <a:prstGeom prst="rect">
            <a:avLst/>
          </a:prstGeom>
        </p:spPr>
      </p:pic>
      <p:sp>
        <p:nvSpPr>
          <p:cNvPr id="13" name="テキスト ボックス 12"/>
          <p:cNvSpPr txBox="1"/>
          <p:nvPr/>
        </p:nvSpPr>
        <p:spPr>
          <a:xfrm>
            <a:off x="1101969" y="3343031"/>
            <a:ext cx="6940062" cy="844062"/>
          </a:xfrm>
          <a:prstGeom prst="rect">
            <a:avLst/>
          </a:prstGeom>
          <a:noFill/>
        </p:spPr>
        <p:txBody>
          <a:bodyPr wrap="none" rtlCol="0">
            <a:noAutofit/>
          </a:bodyPr>
          <a:lstStyle/>
          <a:p>
            <a:r>
              <a:rPr lang="ja-JP" altLang="en-US" sz="1662" dirty="0">
                <a:latin typeface="01FLOPDESIGN" charset="-128"/>
                <a:ea typeface="01FLOPDESIGN" charset="-128"/>
                <a:cs typeface="01FLOPDESIGN" charset="-128"/>
              </a:rPr>
              <a:t>自分と同じ・似ている人が不正をすると自分もして良いと感じ、</a:t>
            </a:r>
            <a:endParaRPr lang="en-US" altLang="ja-JP" sz="1662" dirty="0">
              <a:latin typeface="01FLOPDESIGN" charset="-128"/>
              <a:ea typeface="01FLOPDESIGN" charset="-128"/>
              <a:cs typeface="01FLOPDESIGN" charset="-128"/>
            </a:endParaRPr>
          </a:p>
          <a:p>
            <a:r>
              <a:rPr lang="ja-JP" altLang="en-US" sz="1662" dirty="0">
                <a:latin typeface="01FLOPDESIGN" charset="-128"/>
                <a:ea typeface="01FLOPDESIGN" charset="-128"/>
                <a:cs typeface="01FLOPDESIGN" charset="-128"/>
              </a:rPr>
              <a:t>自分と違う人・好ましくない人が不正をすると正直であろうとする。</a:t>
            </a:r>
          </a:p>
        </p:txBody>
      </p:sp>
      <p:pic>
        <p:nvPicPr>
          <p:cNvPr id="119" name="図 118"/>
          <p:cNvPicPr>
            <a:picLocks noChangeAspect="1"/>
          </p:cNvPicPr>
          <p:nvPr/>
        </p:nvPicPr>
        <p:blipFill>
          <a:blip r:embed="rId4"/>
          <a:stretch>
            <a:fillRect/>
          </a:stretch>
        </p:blipFill>
        <p:spPr>
          <a:xfrm>
            <a:off x="7547697" y="1730406"/>
            <a:ext cx="681904" cy="666072"/>
          </a:xfrm>
          <a:prstGeom prst="rect">
            <a:avLst/>
          </a:prstGeom>
        </p:spPr>
      </p:pic>
      <p:pic>
        <p:nvPicPr>
          <p:cNvPr id="120" name="図 119"/>
          <p:cNvPicPr>
            <a:picLocks noChangeAspect="1"/>
          </p:cNvPicPr>
          <p:nvPr/>
        </p:nvPicPr>
        <p:blipFill>
          <a:blip r:embed="rId5"/>
          <a:stretch>
            <a:fillRect/>
          </a:stretch>
        </p:blipFill>
        <p:spPr>
          <a:xfrm>
            <a:off x="7512795" y="4761831"/>
            <a:ext cx="751706" cy="664615"/>
          </a:xfrm>
          <a:prstGeom prst="rect">
            <a:avLst/>
          </a:prstGeom>
        </p:spPr>
      </p:pic>
    </p:spTree>
    <p:extLst>
      <p:ext uri="{BB962C8B-B14F-4D97-AF65-F5344CB8AC3E}">
        <p14:creationId xmlns:p14="http://schemas.microsoft.com/office/powerpoint/2010/main" val="3636728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normAutofit fontScale="90000"/>
          </a:bodyPr>
          <a:lstStyle/>
          <a:p>
            <a:endParaRPr kumimoji="1" lang="ja-JP" altLang="en-US"/>
          </a:p>
        </p:txBody>
      </p:sp>
      <p:sp>
        <p:nvSpPr>
          <p:cNvPr id="3" name="スライド番号プレースホルダー 2"/>
          <p:cNvSpPr>
            <a:spLocks noGrp="1"/>
          </p:cNvSpPr>
          <p:nvPr>
            <p:ph type="sldNum" sz="quarter" idx="4294967295"/>
          </p:nvPr>
        </p:nvSpPr>
        <p:spPr>
          <a:xfrm>
            <a:off x="8717574" y="6251331"/>
            <a:ext cx="426426" cy="247650"/>
          </a:xfrm>
        </p:spPr>
        <p:txBody>
          <a:bodyPr/>
          <a:lstStyle/>
          <a:p>
            <a:fld id="{022D5343-21B6-A446-BE65-52315130EEC4}" type="slidenum">
              <a:rPr lang="en-US" altLang="ja-JP" smtClean="0"/>
              <a:pPr/>
              <a:t>11</a:t>
            </a:fld>
            <a:endParaRPr lang="en-US" altLang="ja-JP"/>
          </a:p>
        </p:txBody>
      </p:sp>
      <p:sp>
        <p:nvSpPr>
          <p:cNvPr id="5" name="タイトル 2"/>
          <p:cNvSpPr txBox="1">
            <a:spLocks/>
          </p:cNvSpPr>
          <p:nvPr/>
        </p:nvSpPr>
        <p:spPr bwMode="auto">
          <a:xfrm>
            <a:off x="252046" y="3228027"/>
            <a:ext cx="7510097" cy="599342"/>
          </a:xfrm>
          <a:prstGeom prst="rect">
            <a:avLst/>
          </a:prstGeom>
          <a:solidFill>
            <a:srgbClr val="006C60"/>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4406" tIns="33231" rIns="84406" bIns="16615" numCol="1" anchor="ctr" anchorCtr="0" compatLnSpc="1">
            <a:prstTxWarp prst="textNoShape">
              <a:avLst/>
            </a:prstTxWarp>
          </a:bodyPr>
          <a:lstStyle>
            <a:lvl1pPr algn="l" rtl="0" eaLnBrk="0" fontAlgn="base" hangingPunct="0">
              <a:spcBef>
                <a:spcPct val="0"/>
              </a:spcBef>
              <a:spcAft>
                <a:spcPct val="0"/>
              </a:spcAft>
              <a:defRPr kumimoji="1" lang="ja-JP" altLang="en-US" sz="2400" b="1" kern="1200">
                <a:solidFill>
                  <a:srgbClr val="000000"/>
                </a:solidFill>
                <a:latin typeface="Meiryo UI" charset="-128"/>
                <a:ea typeface="Meiryo UI" charset="-128"/>
                <a:cs typeface="Meiryo UI" charset="-128"/>
              </a:defRPr>
            </a:lvl1pPr>
            <a:lvl2pPr algn="l" rtl="0" eaLnBrk="0" fontAlgn="base" hangingPunct="0">
              <a:spcBef>
                <a:spcPct val="0"/>
              </a:spcBef>
              <a:spcAft>
                <a:spcPct val="0"/>
              </a:spcAft>
              <a:defRPr kumimoji="1" sz="2400" b="1">
                <a:solidFill>
                  <a:srgbClr val="000000"/>
                </a:solidFill>
                <a:latin typeface="Arial" charset="0"/>
                <a:ea typeface="ＭＳ Ｐゴシック" charset="-128"/>
              </a:defRPr>
            </a:lvl2pPr>
            <a:lvl3pPr algn="l" rtl="0" eaLnBrk="0" fontAlgn="base" hangingPunct="0">
              <a:spcBef>
                <a:spcPct val="0"/>
              </a:spcBef>
              <a:spcAft>
                <a:spcPct val="0"/>
              </a:spcAft>
              <a:defRPr kumimoji="1" sz="2400" b="1">
                <a:solidFill>
                  <a:srgbClr val="000000"/>
                </a:solidFill>
                <a:latin typeface="Arial" charset="0"/>
                <a:ea typeface="ＭＳ Ｐゴシック" charset="-128"/>
              </a:defRPr>
            </a:lvl3pPr>
            <a:lvl4pPr algn="l" rtl="0" eaLnBrk="0" fontAlgn="base" hangingPunct="0">
              <a:spcBef>
                <a:spcPct val="0"/>
              </a:spcBef>
              <a:spcAft>
                <a:spcPct val="0"/>
              </a:spcAft>
              <a:defRPr kumimoji="1" sz="2400" b="1">
                <a:solidFill>
                  <a:srgbClr val="000000"/>
                </a:solidFill>
                <a:latin typeface="Arial" charset="0"/>
                <a:ea typeface="ＭＳ Ｐゴシック" charset="-128"/>
              </a:defRPr>
            </a:lvl4pPr>
            <a:lvl5pPr algn="l" rtl="0" eaLnBrk="0" fontAlgn="base" hangingPunct="0">
              <a:spcBef>
                <a:spcPct val="0"/>
              </a:spcBef>
              <a:spcAft>
                <a:spcPct val="0"/>
              </a:spcAft>
              <a:defRPr kumimoji="1" sz="2400" b="1">
                <a:solidFill>
                  <a:srgbClr val="000000"/>
                </a:solidFill>
                <a:latin typeface="Arial" charset="0"/>
                <a:ea typeface="ＭＳ Ｐゴシック" charset="-128"/>
              </a:defRPr>
            </a:lvl5pPr>
            <a:lvl6pPr marL="457200" algn="l" rtl="0" fontAlgn="base">
              <a:spcBef>
                <a:spcPct val="0"/>
              </a:spcBef>
              <a:spcAft>
                <a:spcPct val="0"/>
              </a:spcAft>
              <a:defRPr kumimoji="1" sz="2400" b="1">
                <a:solidFill>
                  <a:srgbClr val="000000"/>
                </a:solidFill>
                <a:latin typeface="Arial" charset="0"/>
                <a:ea typeface="ＭＳ Ｐゴシック" charset="-128"/>
              </a:defRPr>
            </a:lvl6pPr>
            <a:lvl7pPr marL="914400" algn="l" rtl="0" fontAlgn="base">
              <a:spcBef>
                <a:spcPct val="0"/>
              </a:spcBef>
              <a:spcAft>
                <a:spcPct val="0"/>
              </a:spcAft>
              <a:defRPr kumimoji="1" sz="2400" b="1">
                <a:solidFill>
                  <a:srgbClr val="000000"/>
                </a:solidFill>
                <a:latin typeface="Arial" charset="0"/>
                <a:ea typeface="ＭＳ Ｐゴシック" charset="-128"/>
              </a:defRPr>
            </a:lvl7pPr>
            <a:lvl8pPr marL="1371600" algn="l" rtl="0" fontAlgn="base">
              <a:spcBef>
                <a:spcPct val="0"/>
              </a:spcBef>
              <a:spcAft>
                <a:spcPct val="0"/>
              </a:spcAft>
              <a:defRPr kumimoji="1" sz="2400" b="1">
                <a:solidFill>
                  <a:srgbClr val="000000"/>
                </a:solidFill>
                <a:latin typeface="Arial" charset="0"/>
                <a:ea typeface="ＭＳ Ｐゴシック" charset="-128"/>
              </a:defRPr>
            </a:lvl8pPr>
            <a:lvl9pPr marL="1828800" algn="l" rtl="0" fontAlgn="base">
              <a:spcBef>
                <a:spcPct val="0"/>
              </a:spcBef>
              <a:spcAft>
                <a:spcPct val="0"/>
              </a:spcAft>
              <a:defRPr kumimoji="1" sz="2400" b="1">
                <a:solidFill>
                  <a:srgbClr val="000000"/>
                </a:solidFill>
                <a:latin typeface="Arial" charset="0"/>
                <a:ea typeface="ＭＳ Ｐゴシック" charset="-128"/>
              </a:defRPr>
            </a:lvl9pPr>
          </a:lstStyle>
          <a:p>
            <a:pPr eaLnBrk="1" hangingPunct="1"/>
            <a:r>
              <a:rPr lang="ja-JP" altLang="en-US" sz="2215" dirty="0">
                <a:solidFill>
                  <a:schemeClr val="bg1"/>
                </a:solidFill>
              </a:rPr>
              <a:t>その他に考えていること</a:t>
            </a:r>
          </a:p>
        </p:txBody>
      </p:sp>
    </p:spTree>
    <p:extLst>
      <p:ext uri="{BB962C8B-B14F-4D97-AF65-F5344CB8AC3E}">
        <p14:creationId xmlns:p14="http://schemas.microsoft.com/office/powerpoint/2010/main" val="249313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2400" dirty="0"/>
              <a:t>評判</a:t>
            </a:r>
            <a:endParaRPr kumimoji="1" lang="ja-JP" altLang="en-US" sz="2400" dirty="0"/>
          </a:p>
        </p:txBody>
      </p:sp>
      <p:sp>
        <p:nvSpPr>
          <p:cNvPr id="4" name="スライド番号プレースホルダー 3"/>
          <p:cNvSpPr>
            <a:spLocks noGrp="1"/>
          </p:cNvSpPr>
          <p:nvPr>
            <p:ph type="sldNum" sz="quarter" idx="10"/>
          </p:nvPr>
        </p:nvSpPr>
        <p:spPr/>
        <p:txBody>
          <a:bodyPr/>
          <a:lstStyle/>
          <a:p>
            <a:pPr>
              <a:defRPr/>
            </a:pPr>
            <a:fld id="{757834FA-B69F-40D9-9E48-E5D36EE240F4}" type="slidenum">
              <a:rPr lang="en-US" altLang="ja-JP" smtClean="0"/>
              <a:pPr>
                <a:defRPr/>
              </a:pPr>
              <a:t>12</a:t>
            </a:fld>
            <a:endParaRPr lang="en-US" altLang="ja-JP"/>
          </a:p>
        </p:txBody>
      </p:sp>
      <p:pic>
        <p:nvPicPr>
          <p:cNvPr id="5" name="図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3683" y="4770952"/>
            <a:ext cx="978352" cy="1405890"/>
          </a:xfrm>
          <a:prstGeom prst="rect">
            <a:avLst/>
          </a:prstGeom>
        </p:spPr>
      </p:pic>
      <p:pic>
        <p:nvPicPr>
          <p:cNvPr id="6" name="図 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78022" y="1232365"/>
            <a:ext cx="2161799" cy="1151699"/>
          </a:xfrm>
          <a:prstGeom prst="rect">
            <a:avLst/>
          </a:prstGeom>
        </p:spPr>
      </p:pic>
      <p:grpSp>
        <p:nvGrpSpPr>
          <p:cNvPr id="7" name="グループ化 5"/>
          <p:cNvGrpSpPr>
            <a:grpSpLocks/>
          </p:cNvGrpSpPr>
          <p:nvPr/>
        </p:nvGrpSpPr>
        <p:grpSpPr bwMode="auto">
          <a:xfrm>
            <a:off x="7156726" y="3635319"/>
            <a:ext cx="1298330" cy="1307123"/>
            <a:chOff x="3725863" y="2557463"/>
            <a:chExt cx="1692275" cy="1717675"/>
          </a:xfrm>
        </p:grpSpPr>
        <p:sp>
          <p:nvSpPr>
            <p:cNvPr id="8" name="円/楕円 7"/>
            <p:cNvSpPr/>
            <p:nvPr/>
          </p:nvSpPr>
          <p:spPr>
            <a:xfrm>
              <a:off x="3725863" y="2582863"/>
              <a:ext cx="1692275" cy="1692275"/>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9" name="図形グループ 97"/>
            <p:cNvGrpSpPr>
              <a:grpSpLocks/>
            </p:cNvGrpSpPr>
            <p:nvPr/>
          </p:nvGrpSpPr>
          <p:grpSpPr bwMode="auto">
            <a:xfrm>
              <a:off x="3956050" y="2859088"/>
              <a:ext cx="1231900" cy="1139825"/>
              <a:chOff x="3683900" y="2685758"/>
              <a:chExt cx="1776200" cy="1485379"/>
            </a:xfrm>
          </p:grpSpPr>
          <p:grpSp>
            <p:nvGrpSpPr>
              <p:cNvPr id="25" name="図形グループ 17"/>
              <p:cNvGrpSpPr>
                <a:grpSpLocks/>
              </p:cNvGrpSpPr>
              <p:nvPr/>
            </p:nvGrpSpPr>
            <p:grpSpPr bwMode="auto">
              <a:xfrm>
                <a:off x="4341127" y="2685758"/>
                <a:ext cx="461746" cy="549275"/>
                <a:chOff x="633600" y="2542778"/>
                <a:chExt cx="461746" cy="549275"/>
              </a:xfrm>
            </p:grpSpPr>
            <p:pic>
              <p:nvPicPr>
                <p:cNvPr id="57" name="図 7"/>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角丸四角形 57"/>
                <p:cNvSpPr/>
                <p:nvPr/>
              </p:nvSpPr>
              <p:spPr>
                <a:xfrm>
                  <a:off x="683649" y="2784824"/>
                  <a:ext cx="123602" cy="194465"/>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9" name="円/楕円 58"/>
                <p:cNvSpPr/>
                <p:nvPr/>
              </p:nvSpPr>
              <p:spPr>
                <a:xfrm flipH="1" flipV="1">
                  <a:off x="722560" y="2807581"/>
                  <a:ext cx="22889" cy="227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60" name="図形グループ 15"/>
                <p:cNvGrpSpPr>
                  <a:grpSpLocks/>
                </p:cNvGrpSpPr>
                <p:nvPr/>
              </p:nvGrpSpPr>
              <p:grpSpPr bwMode="auto">
                <a:xfrm>
                  <a:off x="633600" y="2841202"/>
                  <a:ext cx="100800" cy="93600"/>
                  <a:chOff x="1277296" y="2948538"/>
                  <a:chExt cx="126704" cy="125862"/>
                </a:xfrm>
              </p:grpSpPr>
              <p:sp>
                <p:nvSpPr>
                  <p:cNvPr id="61" name="円/楕円 60"/>
                  <p:cNvSpPr/>
                  <p:nvPr/>
                </p:nvSpPr>
                <p:spPr>
                  <a:xfrm>
                    <a:off x="1294173" y="2975657"/>
                    <a:ext cx="109331" cy="36163"/>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2" name="円/楕円 61"/>
                  <p:cNvSpPr/>
                  <p:nvPr/>
                </p:nvSpPr>
                <p:spPr>
                  <a:xfrm>
                    <a:off x="1294173" y="3014603"/>
                    <a:ext cx="109331" cy="36163"/>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3" name="円/楕円 62"/>
                  <p:cNvSpPr/>
                  <p:nvPr/>
                </p:nvSpPr>
                <p:spPr>
                  <a:xfrm>
                    <a:off x="1294173" y="3047985"/>
                    <a:ext cx="109331" cy="30599"/>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4" name="円/楕円 63"/>
                  <p:cNvSpPr/>
                  <p:nvPr/>
                </p:nvSpPr>
                <p:spPr>
                  <a:xfrm>
                    <a:off x="1276910" y="2958966"/>
                    <a:ext cx="37402" cy="72328"/>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grpSp>
            <p:nvGrpSpPr>
              <p:cNvPr id="26" name="図形グループ 18"/>
              <p:cNvGrpSpPr>
                <a:grpSpLocks/>
              </p:cNvGrpSpPr>
              <p:nvPr/>
            </p:nvGrpSpPr>
            <p:grpSpPr bwMode="auto">
              <a:xfrm rot="10800000">
                <a:off x="4341128" y="3621862"/>
                <a:ext cx="461746" cy="549275"/>
                <a:chOff x="633600" y="2542778"/>
                <a:chExt cx="461746" cy="549275"/>
              </a:xfrm>
            </p:grpSpPr>
            <p:pic>
              <p:nvPicPr>
                <p:cNvPr id="49" name="図 19"/>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角丸四角形 49"/>
                <p:cNvSpPr/>
                <p:nvPr/>
              </p:nvSpPr>
              <p:spPr>
                <a:xfrm>
                  <a:off x="690517" y="2784825"/>
                  <a:ext cx="123602" cy="194465"/>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1" name="円/楕円 50"/>
                <p:cNvSpPr/>
                <p:nvPr/>
              </p:nvSpPr>
              <p:spPr>
                <a:xfrm flipH="1" flipV="1">
                  <a:off x="729427" y="2815856"/>
                  <a:ext cx="22889" cy="227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52" name="図形グループ 22"/>
                <p:cNvGrpSpPr>
                  <a:grpSpLocks/>
                </p:cNvGrpSpPr>
                <p:nvPr/>
              </p:nvGrpSpPr>
              <p:grpSpPr bwMode="auto">
                <a:xfrm>
                  <a:off x="633600" y="2841202"/>
                  <a:ext cx="100800" cy="93600"/>
                  <a:chOff x="1277296" y="2948538"/>
                  <a:chExt cx="126704" cy="125862"/>
                </a:xfrm>
              </p:grpSpPr>
              <p:sp>
                <p:nvSpPr>
                  <p:cNvPr id="53" name="円/楕円 52"/>
                  <p:cNvSpPr/>
                  <p:nvPr/>
                </p:nvSpPr>
                <p:spPr>
                  <a:xfrm>
                    <a:off x="1314313" y="2986785"/>
                    <a:ext cx="109331" cy="36165"/>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4" name="円/楕円 53"/>
                  <p:cNvSpPr/>
                  <p:nvPr/>
                </p:nvSpPr>
                <p:spPr>
                  <a:xfrm>
                    <a:off x="1314313" y="3025730"/>
                    <a:ext cx="109331" cy="36165"/>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5" name="円/楕円 54"/>
                  <p:cNvSpPr/>
                  <p:nvPr/>
                </p:nvSpPr>
                <p:spPr>
                  <a:xfrm>
                    <a:off x="1314313" y="3053549"/>
                    <a:ext cx="109331" cy="27818"/>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6" name="円/楕円 55"/>
                  <p:cNvSpPr/>
                  <p:nvPr/>
                </p:nvSpPr>
                <p:spPr>
                  <a:xfrm>
                    <a:off x="1308559" y="2958966"/>
                    <a:ext cx="37402" cy="72328"/>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grpSp>
            <p:nvGrpSpPr>
              <p:cNvPr id="27" name="図形グループ 27"/>
              <p:cNvGrpSpPr>
                <a:grpSpLocks/>
              </p:cNvGrpSpPr>
              <p:nvPr/>
            </p:nvGrpSpPr>
            <p:grpSpPr bwMode="auto">
              <a:xfrm rot="-5400000">
                <a:off x="3727665" y="3153809"/>
                <a:ext cx="461746" cy="549275"/>
                <a:chOff x="633600" y="2542778"/>
                <a:chExt cx="461746" cy="549275"/>
              </a:xfrm>
            </p:grpSpPr>
            <p:pic>
              <p:nvPicPr>
                <p:cNvPr id="41" name="図 2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角丸四角形 41"/>
                <p:cNvSpPr/>
                <p:nvPr/>
              </p:nvSpPr>
              <p:spPr>
                <a:xfrm>
                  <a:off x="682421" y="2783116"/>
                  <a:ext cx="124126" cy="19455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43" name="円/楕円 42"/>
                <p:cNvSpPr/>
                <p:nvPr/>
              </p:nvSpPr>
              <p:spPr>
                <a:xfrm flipH="1" flipV="1">
                  <a:off x="723795" y="2808292"/>
                  <a:ext cx="20688" cy="20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44" name="図形グループ 31"/>
                <p:cNvGrpSpPr>
                  <a:grpSpLocks/>
                </p:cNvGrpSpPr>
                <p:nvPr/>
              </p:nvGrpSpPr>
              <p:grpSpPr bwMode="auto">
                <a:xfrm>
                  <a:off x="633600" y="2841202"/>
                  <a:ext cx="100800" cy="93600"/>
                  <a:chOff x="1277296" y="2948538"/>
                  <a:chExt cx="126704" cy="125862"/>
                </a:xfrm>
              </p:grpSpPr>
              <p:sp>
                <p:nvSpPr>
                  <p:cNvPr id="45" name="円/楕円 44"/>
                  <p:cNvSpPr/>
                  <p:nvPr/>
                </p:nvSpPr>
                <p:spPr>
                  <a:xfrm>
                    <a:off x="1294453" y="2965842"/>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46" name="円/楕円 45"/>
                  <p:cNvSpPr/>
                  <p:nvPr/>
                </p:nvSpPr>
                <p:spPr>
                  <a:xfrm>
                    <a:off x="1294453" y="3002776"/>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47" name="円/楕円 46"/>
                  <p:cNvSpPr/>
                  <p:nvPr/>
                </p:nvSpPr>
                <p:spPr>
                  <a:xfrm>
                    <a:off x="1294453" y="3036634"/>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48" name="円/楕円 47"/>
                  <p:cNvSpPr/>
                  <p:nvPr/>
                </p:nvSpPr>
                <p:spPr>
                  <a:xfrm>
                    <a:off x="1276252" y="2947376"/>
                    <a:ext cx="36406" cy="70792"/>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grpSp>
            <p:nvGrpSpPr>
              <p:cNvPr id="28" name="図形グループ 36"/>
              <p:cNvGrpSpPr>
                <a:grpSpLocks/>
              </p:cNvGrpSpPr>
              <p:nvPr/>
            </p:nvGrpSpPr>
            <p:grpSpPr bwMode="auto">
              <a:xfrm rot="5400000">
                <a:off x="4954590" y="3153809"/>
                <a:ext cx="461746" cy="549275"/>
                <a:chOff x="633600" y="2542778"/>
                <a:chExt cx="461746" cy="549275"/>
              </a:xfrm>
            </p:grpSpPr>
            <p:pic>
              <p:nvPicPr>
                <p:cNvPr id="33" name="図 37"/>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角丸四角形 33"/>
                <p:cNvSpPr/>
                <p:nvPr/>
              </p:nvSpPr>
              <p:spPr>
                <a:xfrm>
                  <a:off x="682422" y="2792271"/>
                  <a:ext cx="124126" cy="19455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35" name="円/楕円 34"/>
                <p:cNvSpPr/>
                <p:nvPr/>
              </p:nvSpPr>
              <p:spPr>
                <a:xfrm flipH="1" flipV="1">
                  <a:off x="723797" y="2817449"/>
                  <a:ext cx="20688" cy="20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36" name="図形グループ 40"/>
                <p:cNvGrpSpPr>
                  <a:grpSpLocks/>
                </p:cNvGrpSpPr>
                <p:nvPr/>
              </p:nvGrpSpPr>
              <p:grpSpPr bwMode="auto">
                <a:xfrm>
                  <a:off x="633600" y="2841202"/>
                  <a:ext cx="100800" cy="93600"/>
                  <a:chOff x="1277296" y="2948538"/>
                  <a:chExt cx="126704" cy="125862"/>
                </a:xfrm>
              </p:grpSpPr>
              <p:sp>
                <p:nvSpPr>
                  <p:cNvPr id="37" name="円/楕円 36"/>
                  <p:cNvSpPr/>
                  <p:nvPr/>
                </p:nvSpPr>
                <p:spPr>
                  <a:xfrm>
                    <a:off x="1294458" y="2965844"/>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38" name="円/楕円 37"/>
                  <p:cNvSpPr/>
                  <p:nvPr/>
                </p:nvSpPr>
                <p:spPr>
                  <a:xfrm>
                    <a:off x="1294458" y="3002778"/>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39" name="円/楕円 38"/>
                  <p:cNvSpPr/>
                  <p:nvPr/>
                </p:nvSpPr>
                <p:spPr>
                  <a:xfrm>
                    <a:off x="1294458" y="3036634"/>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40" name="円/楕円 39"/>
                  <p:cNvSpPr/>
                  <p:nvPr/>
                </p:nvSpPr>
                <p:spPr>
                  <a:xfrm>
                    <a:off x="1276254" y="2959688"/>
                    <a:ext cx="36406" cy="7079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cxnSp>
            <p:nvCxnSpPr>
              <p:cNvPr id="29" name="曲線コネクタ 28"/>
              <p:cNvCxnSpPr/>
              <p:nvPr/>
            </p:nvCxnSpPr>
            <p:spPr>
              <a:xfrm rot="10800000" flipV="1">
                <a:off x="3958570" y="2960904"/>
                <a:ext cx="400561" cy="23584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0" name="曲線コネクタ 29"/>
              <p:cNvCxnSpPr/>
              <p:nvPr/>
            </p:nvCxnSpPr>
            <p:spPr>
              <a:xfrm rot="16200000" flipH="1">
                <a:off x="4022467" y="3577635"/>
                <a:ext cx="254458" cy="38225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曲線コネクタ 30"/>
              <p:cNvCxnSpPr/>
              <p:nvPr/>
            </p:nvCxnSpPr>
            <p:spPr>
              <a:xfrm>
                <a:off x="4803181" y="2960904"/>
                <a:ext cx="382249" cy="25446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曲線コネクタ 31"/>
              <p:cNvCxnSpPr/>
              <p:nvPr/>
            </p:nvCxnSpPr>
            <p:spPr>
              <a:xfrm flipV="1">
                <a:off x="4784870" y="3660149"/>
                <a:ext cx="400560" cy="23584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10" name="図形グループ 65"/>
            <p:cNvGrpSpPr>
              <a:grpSpLocks/>
            </p:cNvGrpSpPr>
            <p:nvPr/>
          </p:nvGrpSpPr>
          <p:grpSpPr bwMode="auto">
            <a:xfrm>
              <a:off x="3790950" y="2557463"/>
              <a:ext cx="492125" cy="487362"/>
              <a:chOff x="3455919" y="2014215"/>
              <a:chExt cx="720000" cy="720000"/>
            </a:xfrm>
          </p:grpSpPr>
          <p:sp>
            <p:nvSpPr>
              <p:cNvPr id="23" name="円/楕円 22"/>
              <p:cNvSpPr/>
              <p:nvPr/>
            </p:nvSpPr>
            <p:spPr>
              <a:xfrm>
                <a:off x="3455919" y="201421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24" name="図 63"/>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04523" y="2086215"/>
                <a:ext cx="622792"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図形グループ 70"/>
            <p:cNvGrpSpPr>
              <a:grpSpLocks/>
            </p:cNvGrpSpPr>
            <p:nvPr/>
          </p:nvGrpSpPr>
          <p:grpSpPr bwMode="auto">
            <a:xfrm>
              <a:off x="4886325" y="2557463"/>
              <a:ext cx="492125" cy="488950"/>
              <a:chOff x="4916001" y="2014215"/>
              <a:chExt cx="720000" cy="720000"/>
            </a:xfrm>
          </p:grpSpPr>
          <p:sp>
            <p:nvSpPr>
              <p:cNvPr id="21" name="円/楕円 20"/>
              <p:cNvSpPr/>
              <p:nvPr/>
            </p:nvSpPr>
            <p:spPr>
              <a:xfrm>
                <a:off x="4916001" y="2014215"/>
                <a:ext cx="720000" cy="720000"/>
              </a:xfrm>
              <a:prstGeom prst="ellipse">
                <a:avLst/>
              </a:prstGeom>
              <a:solidFill>
                <a:schemeClr val="accent3">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22" name="図 67"/>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008795" y="2122216"/>
                <a:ext cx="534413" cy="50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図形グループ 75"/>
            <p:cNvGrpSpPr>
              <a:grpSpLocks/>
            </p:cNvGrpSpPr>
            <p:nvPr/>
          </p:nvGrpSpPr>
          <p:grpSpPr bwMode="auto">
            <a:xfrm>
              <a:off x="4889500" y="3759200"/>
              <a:ext cx="493713" cy="488950"/>
              <a:chOff x="4901410" y="3808057"/>
              <a:chExt cx="720000" cy="720000"/>
            </a:xfrm>
          </p:grpSpPr>
          <p:sp>
            <p:nvSpPr>
              <p:cNvPr id="17" name="円/楕円 16"/>
              <p:cNvSpPr/>
              <p:nvPr/>
            </p:nvSpPr>
            <p:spPr>
              <a:xfrm>
                <a:off x="4901410" y="3808057"/>
                <a:ext cx="720000" cy="7200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18" name="図形グループ 74"/>
              <p:cNvGrpSpPr>
                <a:grpSpLocks/>
              </p:cNvGrpSpPr>
              <p:nvPr/>
            </p:nvGrpSpPr>
            <p:grpSpPr bwMode="auto">
              <a:xfrm>
                <a:off x="4985478" y="3898794"/>
                <a:ext cx="551865" cy="538526"/>
                <a:chOff x="5020617" y="3920891"/>
                <a:chExt cx="551865" cy="538526"/>
              </a:xfrm>
            </p:grpSpPr>
            <p:pic>
              <p:nvPicPr>
                <p:cNvPr id="19" name="図 72"/>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20617" y="3920891"/>
                  <a:ext cx="320400" cy="5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図 73"/>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5325453" y="4082154"/>
                  <a:ext cx="247029"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 name="図形グループ 80"/>
            <p:cNvGrpSpPr>
              <a:grpSpLocks/>
            </p:cNvGrpSpPr>
            <p:nvPr/>
          </p:nvGrpSpPr>
          <p:grpSpPr bwMode="auto">
            <a:xfrm>
              <a:off x="3751263" y="3787775"/>
              <a:ext cx="492125" cy="487363"/>
              <a:chOff x="3407078" y="3841485"/>
              <a:chExt cx="720000" cy="720000"/>
            </a:xfrm>
          </p:grpSpPr>
          <p:sp>
            <p:nvSpPr>
              <p:cNvPr id="15" name="円/楕円 14"/>
              <p:cNvSpPr/>
              <p:nvPr/>
            </p:nvSpPr>
            <p:spPr>
              <a:xfrm>
                <a:off x="3407078" y="3841485"/>
                <a:ext cx="720000" cy="72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16" name="図 76"/>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479078" y="3913485"/>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角丸四角形 13"/>
            <p:cNvSpPr/>
            <p:nvPr/>
          </p:nvSpPr>
          <p:spPr>
            <a:xfrm>
              <a:off x="3967955" y="3295651"/>
              <a:ext cx="1277938" cy="266700"/>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738" dirty="0">
                  <a:solidFill>
                    <a:schemeClr val="accent5">
                      <a:lumMod val="50000"/>
                    </a:schemeClr>
                  </a:solidFill>
                  <a:latin typeface="Meiryo UI" charset="-128"/>
                  <a:ea typeface="Meiryo UI" charset="-128"/>
                  <a:cs typeface="Meiryo UI" charset="-128"/>
                </a:rPr>
                <a:t>シェアリングエコノミー</a:t>
              </a:r>
              <a:endParaRPr lang="en-US" altLang="ja-JP" sz="969" dirty="0">
                <a:solidFill>
                  <a:schemeClr val="accent5">
                    <a:lumMod val="50000"/>
                  </a:schemeClr>
                </a:solidFill>
                <a:latin typeface="Meiryo UI" charset="-128"/>
                <a:ea typeface="Meiryo UI" charset="-128"/>
                <a:cs typeface="Meiryo UI" charset="-128"/>
              </a:endParaRPr>
            </a:p>
          </p:txBody>
        </p:sp>
      </p:grpSp>
      <p:grpSp>
        <p:nvGrpSpPr>
          <p:cNvPr id="65" name="図形グループ 8"/>
          <p:cNvGrpSpPr/>
          <p:nvPr/>
        </p:nvGrpSpPr>
        <p:grpSpPr>
          <a:xfrm>
            <a:off x="3925620" y="1020910"/>
            <a:ext cx="4660714" cy="1897430"/>
            <a:chOff x="3871753" y="820234"/>
            <a:chExt cx="5049107" cy="2055549"/>
          </a:xfrm>
        </p:grpSpPr>
        <p:sp>
          <p:nvSpPr>
            <p:cNvPr id="66" name="三角形 9"/>
            <p:cNvSpPr/>
            <p:nvPr/>
          </p:nvSpPr>
          <p:spPr>
            <a:xfrm rot="14451984">
              <a:off x="4224474" y="932948"/>
              <a:ext cx="162287" cy="867729"/>
            </a:xfrm>
            <a:prstGeom prst="triangle">
              <a:avLst/>
            </a:prstGeom>
            <a:solidFill>
              <a:srgbClr val="59DEC4"/>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67" name="角丸四角形 66"/>
            <p:cNvSpPr/>
            <p:nvPr/>
          </p:nvSpPr>
          <p:spPr>
            <a:xfrm>
              <a:off x="4564884" y="820234"/>
              <a:ext cx="4355976" cy="2055549"/>
            </a:xfrm>
            <a:prstGeom prst="roundRect">
              <a:avLst>
                <a:gd name="adj" fmla="val 9833"/>
              </a:avLst>
            </a:prstGeom>
            <a:solidFill>
              <a:srgbClr val="59DEC4"/>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92" dirty="0">
                  <a:latin typeface="Meiryo UI" charset="-128"/>
                  <a:ea typeface="Meiryo UI" charset="-128"/>
                  <a:cs typeface="Meiryo UI" charset="-128"/>
                </a:rPr>
                <a:t>芝麻信用とは、アリババグループのアントフィナンシャル旗下にある、独立した第三者信用情報機構で、 「身分特質」「履約能力」「信用歴史」「人脈関係」「行為偏好」の</a:t>
              </a:r>
              <a:r>
                <a:rPr lang="en-US" altLang="ja-JP" sz="1292" dirty="0">
                  <a:latin typeface="Meiryo UI" charset="-128"/>
                  <a:ea typeface="Meiryo UI" charset="-128"/>
                  <a:cs typeface="Meiryo UI" charset="-128"/>
                </a:rPr>
                <a:t>5</a:t>
              </a:r>
              <a:r>
                <a:rPr lang="ja-JP" altLang="en-US" sz="1292" dirty="0">
                  <a:latin typeface="Meiryo UI" charset="-128"/>
                  <a:ea typeface="Meiryo UI" charset="-128"/>
                  <a:cs typeface="Meiryo UI" charset="-128"/>
                </a:rPr>
                <a:t>項目について個々人を格付けしている。ネット通販履歴、モバイル決済データ、ネット金融データ、配車アプリのキャンセルなども使用し、これまでのクレジットデータではカバーしきれなかった者までが対象。</a:t>
              </a:r>
            </a:p>
            <a:p>
              <a:r>
                <a:rPr lang="ja-JP" altLang="en-US" sz="1292" dirty="0">
                  <a:latin typeface="Meiryo UI" charset="-128"/>
                  <a:ea typeface="Meiryo UI" charset="-128"/>
                  <a:cs typeface="Meiryo UI" charset="-128"/>
                </a:rPr>
                <a:t>点数は</a:t>
              </a:r>
              <a:r>
                <a:rPr lang="en-US" altLang="ja-JP" sz="1292" dirty="0">
                  <a:latin typeface="Meiryo UI" charset="-128"/>
                  <a:ea typeface="Meiryo UI" charset="-128"/>
                  <a:cs typeface="Meiryo UI" charset="-128"/>
                </a:rPr>
                <a:t>350〜950</a:t>
              </a:r>
              <a:r>
                <a:rPr lang="ja-JP" altLang="en-US" sz="1292" dirty="0">
                  <a:latin typeface="Meiryo UI" charset="-128"/>
                  <a:ea typeface="Meiryo UI" charset="-128"/>
                  <a:cs typeface="Meiryo UI" charset="-128"/>
                </a:rPr>
                <a:t>点でランクを「較差、中等、良好、優秀、極好」の</a:t>
              </a:r>
              <a:r>
                <a:rPr lang="en-US" altLang="ja-JP" sz="1292" dirty="0">
                  <a:latin typeface="Meiryo UI" charset="-128"/>
                  <a:ea typeface="Meiryo UI" charset="-128"/>
                  <a:cs typeface="Meiryo UI" charset="-128"/>
                </a:rPr>
                <a:t>5</a:t>
              </a:r>
              <a:r>
                <a:rPr lang="ja-JP" altLang="en-US" sz="1292" dirty="0">
                  <a:latin typeface="Meiryo UI" charset="-128"/>
                  <a:ea typeface="Meiryo UI" charset="-128"/>
                  <a:cs typeface="Meiryo UI" charset="-128"/>
                </a:rPr>
                <a:t>段階で分類。</a:t>
              </a:r>
            </a:p>
          </p:txBody>
        </p:sp>
      </p:grpSp>
      <p:grpSp>
        <p:nvGrpSpPr>
          <p:cNvPr id="70" name="グループ化 69"/>
          <p:cNvGrpSpPr/>
          <p:nvPr/>
        </p:nvGrpSpPr>
        <p:grpSpPr>
          <a:xfrm>
            <a:off x="407765" y="2906651"/>
            <a:ext cx="4231700" cy="2153436"/>
            <a:chOff x="60745" y="3543309"/>
            <a:chExt cx="4584342" cy="2332889"/>
          </a:xfrm>
        </p:grpSpPr>
        <p:sp>
          <p:nvSpPr>
            <p:cNvPr id="68" name="角丸四角形 67"/>
            <p:cNvSpPr/>
            <p:nvPr/>
          </p:nvSpPr>
          <p:spPr>
            <a:xfrm>
              <a:off x="60745" y="3543309"/>
              <a:ext cx="4584342" cy="1862024"/>
            </a:xfrm>
            <a:prstGeom prst="roundRect">
              <a:avLst/>
            </a:prstGeom>
            <a:solidFill>
              <a:srgbClr val="F2F2F2">
                <a:alpha val="80000"/>
              </a:srgbClr>
            </a:solidFill>
          </p:spPr>
          <p:txBody>
            <a:bodyPr anchor="ctr">
              <a:noAutofit/>
            </a:bodyPr>
            <a:lstStyle/>
            <a:p>
              <a:r>
                <a:rPr lang="ja-JP" altLang="en-US" sz="1292" dirty="0">
                  <a:solidFill>
                    <a:srgbClr val="006C60"/>
                  </a:solidFill>
                  <a:latin typeface="Meiryo UI" panose="020B0604030504040204" pitchFamily="50" charset="-128"/>
                  <a:ea typeface="Meiryo UI" panose="020B0604030504040204" pitchFamily="50" charset="-128"/>
                  <a:cs typeface="Meiryo UI" panose="020B0604030504040204" pitchFamily="50" charset="-128"/>
                </a:rPr>
                <a:t>ステージの人生では、専門的なスキル・知識と実績によって評判が決まる面が大きかった。しかし、キャリアを通して多くのステージと多くの移行を経験する時代には、評判を左右する情報の量が必然的にもっと多くなる。加えて、ソーシャルメディアにより、個人の印象や価値に関する情報が拡散されやすくなり、誰かの行動をチェックすることも簡単になる。したがって、職業上の行動だけでなく、幅広い領域で自分のブランドと評判を管理しなくてはならなくなる。</a:t>
              </a:r>
            </a:p>
          </p:txBody>
        </p:sp>
        <p:sp>
          <p:nvSpPr>
            <p:cNvPr id="69" name="三角形 9"/>
            <p:cNvSpPr/>
            <p:nvPr/>
          </p:nvSpPr>
          <p:spPr>
            <a:xfrm rot="12540198">
              <a:off x="1602077" y="5294643"/>
              <a:ext cx="232283" cy="581555"/>
            </a:xfrm>
            <a:prstGeom prst="triangle">
              <a:avLst/>
            </a:prstGeom>
            <a:solidFill>
              <a:srgbClr val="F2F2F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grpSp>
        <p:nvGrpSpPr>
          <p:cNvPr id="103" name="グループ化 102"/>
          <p:cNvGrpSpPr/>
          <p:nvPr/>
        </p:nvGrpSpPr>
        <p:grpSpPr>
          <a:xfrm>
            <a:off x="4080638" y="4614127"/>
            <a:ext cx="3152403" cy="1473411"/>
            <a:chOff x="4791702" y="4894242"/>
            <a:chExt cx="3415103" cy="1596195"/>
          </a:xfrm>
        </p:grpSpPr>
        <p:grpSp>
          <p:nvGrpSpPr>
            <p:cNvPr id="71" name="図形グループ 188"/>
            <p:cNvGrpSpPr/>
            <p:nvPr/>
          </p:nvGrpSpPr>
          <p:grpSpPr>
            <a:xfrm>
              <a:off x="4791702" y="5122012"/>
              <a:ext cx="3332560" cy="1368425"/>
              <a:chOff x="5724128" y="1153145"/>
              <a:chExt cx="3332560" cy="1368425"/>
            </a:xfrm>
          </p:grpSpPr>
          <p:sp>
            <p:nvSpPr>
              <p:cNvPr id="72" name="角丸四角形 71"/>
              <p:cNvSpPr/>
              <p:nvPr/>
            </p:nvSpPr>
            <p:spPr bwMode="auto">
              <a:xfrm>
                <a:off x="5724128" y="1153145"/>
                <a:ext cx="3332560" cy="1368425"/>
              </a:xfrm>
              <a:prstGeom prst="roundRect">
                <a:avLst>
                  <a:gd name="adj" fmla="val 648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ja-JP" altLang="en-US" sz="1292" dirty="0">
                    <a:solidFill>
                      <a:schemeClr val="bg2">
                        <a:lumMod val="50000"/>
                      </a:schemeClr>
                    </a:solidFill>
                    <a:latin typeface="Meiryo UI" charset="-128"/>
                    <a:ea typeface="Meiryo UI" charset="-128"/>
                    <a:cs typeface="Meiryo UI" charset="-128"/>
                  </a:rPr>
                  <a:t>＜</a:t>
                </a:r>
                <a:r>
                  <a:rPr lang="ja-JP" altLang="en-US" sz="1292" u="sng" dirty="0">
                    <a:solidFill>
                      <a:schemeClr val="bg2">
                        <a:lumMod val="50000"/>
                      </a:schemeClr>
                    </a:solidFill>
                    <a:latin typeface="Meiryo UI" charset="-128"/>
                    <a:ea typeface="Meiryo UI" charset="-128"/>
                    <a:cs typeface="Meiryo UI" charset="-128"/>
                  </a:rPr>
                  <a:t>信頼できる人</a:t>
                </a:r>
                <a:r>
                  <a:rPr lang="ja-JP" altLang="en-US" sz="1292" dirty="0">
                    <a:solidFill>
                      <a:schemeClr val="bg2">
                        <a:lumMod val="50000"/>
                      </a:schemeClr>
                    </a:solidFill>
                    <a:latin typeface="Meiryo UI" charset="-128"/>
                    <a:ea typeface="Meiryo UI" charset="-128"/>
                    <a:cs typeface="Meiryo UI" charset="-128"/>
                  </a:rPr>
                  <a:t>＞</a:t>
                </a:r>
                <a:endParaRPr lang="en-US" altLang="ja-JP" sz="1292" dirty="0">
                  <a:solidFill>
                    <a:schemeClr val="bg2">
                      <a:lumMod val="50000"/>
                    </a:schemeClr>
                  </a:solidFill>
                  <a:latin typeface="Meiryo UI" charset="-128"/>
                  <a:ea typeface="Meiryo UI" charset="-128"/>
                  <a:cs typeface="Meiryo UI" charset="-128"/>
                </a:endParaRPr>
              </a:p>
            </p:txBody>
          </p:sp>
          <p:grpSp>
            <p:nvGrpSpPr>
              <p:cNvPr id="73" name="図形グループ 49"/>
              <p:cNvGrpSpPr>
                <a:grpSpLocks noChangeAspect="1"/>
              </p:cNvGrpSpPr>
              <p:nvPr/>
            </p:nvGrpSpPr>
            <p:grpSpPr bwMode="auto">
              <a:xfrm>
                <a:off x="7716497" y="1446301"/>
                <a:ext cx="1238063" cy="776528"/>
                <a:chOff x="6646859" y="4511385"/>
                <a:chExt cx="1525593" cy="1077855"/>
              </a:xfrm>
            </p:grpSpPr>
            <p:grpSp>
              <p:nvGrpSpPr>
                <p:cNvPr id="83" name="図形グループ 115"/>
                <p:cNvGrpSpPr>
                  <a:grpSpLocks/>
                </p:cNvGrpSpPr>
                <p:nvPr/>
              </p:nvGrpSpPr>
              <p:grpSpPr bwMode="auto">
                <a:xfrm>
                  <a:off x="7812452" y="5229240"/>
                  <a:ext cx="360000" cy="360000"/>
                  <a:chOff x="8173174" y="4253023"/>
                  <a:chExt cx="360000" cy="360000"/>
                </a:xfrm>
              </p:grpSpPr>
              <p:sp>
                <p:nvSpPr>
                  <p:cNvPr id="100" name="円/楕円 99"/>
                  <p:cNvSpPr/>
                  <p:nvPr/>
                </p:nvSpPr>
                <p:spPr>
                  <a:xfrm>
                    <a:off x="8173302" y="4254115"/>
                    <a:ext cx="359872" cy="359174"/>
                  </a:xfrm>
                  <a:prstGeom prst="ellipse">
                    <a:avLst/>
                  </a:prstGeom>
                  <a:solidFill>
                    <a:schemeClr val="accent3">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101" name="図 110"/>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209174" y="4312367"/>
                    <a:ext cx="288000" cy="2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図形グループ 118"/>
                <p:cNvGrpSpPr>
                  <a:grpSpLocks/>
                </p:cNvGrpSpPr>
                <p:nvPr/>
              </p:nvGrpSpPr>
              <p:grpSpPr bwMode="auto">
                <a:xfrm>
                  <a:off x="7635324" y="4547385"/>
                  <a:ext cx="360000" cy="360000"/>
                  <a:chOff x="7615174" y="4226845"/>
                  <a:chExt cx="360000" cy="360000"/>
                </a:xfrm>
              </p:grpSpPr>
              <p:sp>
                <p:nvSpPr>
                  <p:cNvPr id="98" name="円/楕円 97"/>
                  <p:cNvSpPr/>
                  <p:nvPr/>
                </p:nvSpPr>
                <p:spPr>
                  <a:xfrm>
                    <a:off x="7615805" y="4226701"/>
                    <a:ext cx="359872" cy="365784"/>
                  </a:xfrm>
                  <a:prstGeom prst="ellipse">
                    <a:avLst/>
                  </a:prstGeom>
                  <a:solidFill>
                    <a:schemeClr val="accent3">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99" name="図 108"/>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7651174" y="4270525"/>
                    <a:ext cx="288000" cy="27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図形グループ 120"/>
                <p:cNvGrpSpPr>
                  <a:grpSpLocks/>
                </p:cNvGrpSpPr>
                <p:nvPr/>
              </p:nvGrpSpPr>
              <p:grpSpPr bwMode="auto">
                <a:xfrm>
                  <a:off x="6646859" y="4793435"/>
                  <a:ext cx="360000" cy="360000"/>
                  <a:chOff x="6588375" y="4142565"/>
                  <a:chExt cx="360000" cy="360000"/>
                </a:xfrm>
              </p:grpSpPr>
              <p:sp>
                <p:nvSpPr>
                  <p:cNvPr id="96" name="円/楕円 95"/>
                  <p:cNvSpPr/>
                  <p:nvPr/>
                </p:nvSpPr>
                <p:spPr>
                  <a:xfrm>
                    <a:off x="6588375" y="4143165"/>
                    <a:ext cx="359872" cy="359174"/>
                  </a:xfrm>
                  <a:prstGeom prst="ellipse">
                    <a:avLst/>
                  </a:prstGeom>
                  <a:solidFill>
                    <a:schemeClr val="accent3">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97" name="図 107"/>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24375" y="4178565"/>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図形グループ 119"/>
                <p:cNvGrpSpPr>
                  <a:grpSpLocks/>
                </p:cNvGrpSpPr>
                <p:nvPr/>
              </p:nvGrpSpPr>
              <p:grpSpPr bwMode="auto">
                <a:xfrm>
                  <a:off x="7069891" y="4511385"/>
                  <a:ext cx="360000" cy="360000"/>
                  <a:chOff x="7166794" y="4269985"/>
                  <a:chExt cx="360000" cy="360000"/>
                </a:xfrm>
              </p:grpSpPr>
              <p:sp>
                <p:nvSpPr>
                  <p:cNvPr id="94" name="円/楕円 93"/>
                  <p:cNvSpPr/>
                  <p:nvPr/>
                </p:nvSpPr>
                <p:spPr>
                  <a:xfrm>
                    <a:off x="7167660" y="4270585"/>
                    <a:ext cx="359872" cy="359174"/>
                  </a:xfrm>
                  <a:prstGeom prst="ellipse">
                    <a:avLst/>
                  </a:prstGeom>
                  <a:solidFill>
                    <a:schemeClr val="accent3">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95" name="図 109"/>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7205206" y="4305985"/>
                    <a:ext cx="283177"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7" name="カギ線コネクタ 86"/>
                <p:cNvCxnSpPr/>
                <p:nvPr/>
              </p:nvCxnSpPr>
              <p:spPr>
                <a:xfrm>
                  <a:off x="7430629" y="4692673"/>
                  <a:ext cx="28702" cy="32171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カギ線コネクタ 87"/>
                <p:cNvCxnSpPr/>
                <p:nvPr/>
              </p:nvCxnSpPr>
              <p:spPr>
                <a:xfrm>
                  <a:off x="7006731" y="4974724"/>
                  <a:ext cx="167793" cy="2181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9" name="カギ線コネクタ 88"/>
                <p:cNvCxnSpPr/>
                <p:nvPr/>
              </p:nvCxnSpPr>
              <p:spPr>
                <a:xfrm rot="5400000">
                  <a:off x="7658188" y="4910671"/>
                  <a:ext cx="158653" cy="1545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0" name="カギ線コネクタ 89"/>
                <p:cNvCxnSpPr/>
                <p:nvPr/>
              </p:nvCxnSpPr>
              <p:spPr>
                <a:xfrm rot="16200000" flipH="1">
                  <a:off x="7692340" y="5288578"/>
                  <a:ext cx="88141" cy="15233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91" name="図形グループ 47"/>
                <p:cNvGrpSpPr>
                  <a:grpSpLocks/>
                </p:cNvGrpSpPr>
                <p:nvPr/>
              </p:nvGrpSpPr>
              <p:grpSpPr bwMode="auto">
                <a:xfrm>
                  <a:off x="7141408" y="4989697"/>
                  <a:ext cx="638055" cy="447381"/>
                  <a:chOff x="7141408" y="4989697"/>
                  <a:chExt cx="638055" cy="447381"/>
                </a:xfrm>
              </p:grpSpPr>
              <p:sp>
                <p:nvSpPr>
                  <p:cNvPr id="92" name="円/楕円 91"/>
                  <p:cNvSpPr/>
                  <p:nvPr/>
                </p:nvSpPr>
                <p:spPr>
                  <a:xfrm>
                    <a:off x="7174524" y="5014387"/>
                    <a:ext cx="571822" cy="359175"/>
                  </a:xfrm>
                  <a:prstGeom prst="ellipse">
                    <a:avLst/>
                  </a:prstGeom>
                  <a:solidFill>
                    <a:schemeClr val="accent3">
                      <a:lumMod val="95000"/>
                    </a:schemeClr>
                  </a:solidFill>
                  <a:ln>
                    <a:solidFill>
                      <a:schemeClr val="accent3">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a:solidFill>
                          <a:schemeClr val="tx1"/>
                        </a:solidFill>
                        <a:latin typeface="Times New Roman" pitchFamily="18" charset="0"/>
                        <a:ea typeface="ＭＳ Ｐゴシック" charset="-128"/>
                      </a:defRPr>
                    </a:lvl1pPr>
                    <a:lvl2pPr marL="742950" indent="-285750" eaLnBrk="0" hangingPunct="0">
                      <a:defRPr kumimoji="1" sz="2400">
                        <a:solidFill>
                          <a:schemeClr val="tx1"/>
                        </a:solidFill>
                        <a:latin typeface="Times New Roman" pitchFamily="18" charset="0"/>
                        <a:ea typeface="ＭＳ Ｐゴシック" charset="-128"/>
                      </a:defRPr>
                    </a:lvl2pPr>
                    <a:lvl3pPr marL="1143000" indent="-228600" eaLnBrk="0" hangingPunct="0">
                      <a:defRPr kumimoji="1" sz="2400">
                        <a:solidFill>
                          <a:schemeClr val="tx1"/>
                        </a:solidFill>
                        <a:latin typeface="Times New Roman" pitchFamily="18" charset="0"/>
                        <a:ea typeface="ＭＳ Ｐゴシック" charset="-128"/>
                      </a:defRPr>
                    </a:lvl3pPr>
                    <a:lvl4pPr marL="1600200" indent="-228600" eaLnBrk="0" hangingPunct="0">
                      <a:defRPr kumimoji="1" sz="2400">
                        <a:solidFill>
                          <a:schemeClr val="tx1"/>
                        </a:solidFill>
                        <a:latin typeface="Times New Roman" pitchFamily="18" charset="0"/>
                        <a:ea typeface="ＭＳ Ｐゴシック" charset="-128"/>
                      </a:defRPr>
                    </a:lvl4pPr>
                    <a:lvl5pPr marL="2057400" indent="-228600" eaLnBrk="0" hangingPunct="0">
                      <a:defRPr kumimoji="1" sz="24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algn="ctr" eaLnBrk="1" hangingPunct="1">
                      <a:lnSpc>
                        <a:spcPts val="612"/>
                      </a:lnSpc>
                      <a:defRPr/>
                    </a:pPr>
                    <a:endParaRPr lang="ja-JP" altLang="en-US" sz="923" b="1">
                      <a:solidFill>
                        <a:srgbClr val="0D0D0D"/>
                      </a:solidFill>
                      <a:latin typeface="Calibri" pitchFamily="34" charset="0"/>
                      <a:cs typeface="Calibri" pitchFamily="34" charset="0"/>
                    </a:endParaRPr>
                  </a:p>
                </p:txBody>
              </p:sp>
              <p:sp>
                <p:nvSpPr>
                  <p:cNvPr id="93" name="テキスト ボックス 46"/>
                  <p:cNvSpPr txBox="1">
                    <a:spLocks noChangeArrowheads="1"/>
                  </p:cNvSpPr>
                  <p:nvPr/>
                </p:nvSpPr>
                <p:spPr bwMode="auto">
                  <a:xfrm>
                    <a:off x="7141408" y="4989697"/>
                    <a:ext cx="638055" cy="44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797"/>
                      </a:lnSpc>
                      <a:spcBef>
                        <a:spcPct val="0"/>
                      </a:spcBef>
                      <a:buNone/>
                    </a:pPr>
                    <a:r>
                      <a:rPr lang="en-US" altLang="ja-JP" sz="1015" b="1" dirty="0">
                        <a:solidFill>
                          <a:srgbClr val="0D0D0D"/>
                        </a:solidFill>
                        <a:latin typeface="Calibri" pitchFamily="34" charset="0"/>
                        <a:cs typeface="Calibri" pitchFamily="34" charset="0"/>
                      </a:rPr>
                      <a:t>Big</a:t>
                    </a:r>
                  </a:p>
                  <a:p>
                    <a:pPr algn="ctr" eaLnBrk="1" hangingPunct="1">
                      <a:lnSpc>
                        <a:spcPts val="797"/>
                      </a:lnSpc>
                      <a:spcBef>
                        <a:spcPct val="0"/>
                      </a:spcBef>
                      <a:buNone/>
                    </a:pPr>
                    <a:r>
                      <a:rPr lang="en-US" altLang="ja-JP" sz="1015" b="1" dirty="0">
                        <a:solidFill>
                          <a:srgbClr val="0D0D0D"/>
                        </a:solidFill>
                        <a:latin typeface="Calibri" pitchFamily="34" charset="0"/>
                        <a:cs typeface="Calibri" pitchFamily="34" charset="0"/>
                      </a:rPr>
                      <a:t>Data</a:t>
                    </a:r>
                    <a:endParaRPr lang="ja-JP" altLang="en-US" sz="1015" b="1" dirty="0">
                      <a:solidFill>
                        <a:srgbClr val="0D0D0D"/>
                      </a:solidFill>
                      <a:latin typeface="Calibri" pitchFamily="34" charset="0"/>
                      <a:cs typeface="Calibri" pitchFamily="34" charset="0"/>
                    </a:endParaRPr>
                  </a:p>
                </p:txBody>
              </p:sp>
            </p:grpSp>
          </p:grpSp>
          <p:sp>
            <p:nvSpPr>
              <p:cNvPr id="74" name="正方形/長方形 73"/>
              <p:cNvSpPr/>
              <p:nvPr/>
            </p:nvSpPr>
            <p:spPr bwMode="auto">
              <a:xfrm>
                <a:off x="5724128" y="1443558"/>
                <a:ext cx="2033985" cy="1049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164127" indent="-164127">
                  <a:buFont typeface="Arial" charset="0"/>
                  <a:buChar char="•"/>
                  <a:defRPr/>
                </a:pPr>
                <a:r>
                  <a:rPr lang="ja-JP" altLang="en-US" sz="1292" b="1" u="sng" dirty="0">
                    <a:solidFill>
                      <a:schemeClr val="bg2">
                        <a:lumMod val="50000"/>
                      </a:schemeClr>
                    </a:solidFill>
                    <a:latin typeface="Meiryo UI" charset="-128"/>
                    <a:ea typeface="Meiryo UI" charset="-128"/>
                    <a:cs typeface="Meiryo UI" charset="-128"/>
                  </a:rPr>
                  <a:t>個人信用度・評判</a:t>
                </a:r>
                <a:br>
                  <a:rPr lang="en-US" altLang="ja-JP" sz="1292" dirty="0">
                    <a:solidFill>
                      <a:schemeClr val="bg2">
                        <a:lumMod val="50000"/>
                      </a:schemeClr>
                    </a:solidFill>
                    <a:latin typeface="Meiryo UI" charset="-128"/>
                    <a:ea typeface="Meiryo UI" charset="-128"/>
                    <a:cs typeface="Meiryo UI" charset="-128"/>
                  </a:rPr>
                </a:br>
                <a:r>
                  <a:rPr lang="en-US" altLang="ja-JP" sz="1292" dirty="0">
                    <a:solidFill>
                      <a:schemeClr val="bg2">
                        <a:lumMod val="50000"/>
                      </a:schemeClr>
                    </a:solidFill>
                    <a:latin typeface="Meiryo UI" charset="-128"/>
                    <a:ea typeface="Meiryo UI" charset="-128"/>
                    <a:cs typeface="Meiryo UI" charset="-128"/>
                  </a:rPr>
                  <a:t>-</a:t>
                </a:r>
                <a:r>
                  <a:rPr lang="ja-JP" altLang="en-US" sz="1292" dirty="0">
                    <a:solidFill>
                      <a:schemeClr val="bg2">
                        <a:lumMod val="50000"/>
                      </a:schemeClr>
                    </a:solidFill>
                    <a:latin typeface="Meiryo UI" charset="-128"/>
                    <a:ea typeface="Meiryo UI" charset="-128"/>
                    <a:cs typeface="Meiryo UI" charset="-128"/>
                  </a:rPr>
                  <a:t>相互評価等による　</a:t>
                </a:r>
                <a:endParaRPr lang="en-US" altLang="ja-JP" sz="1292" dirty="0">
                  <a:solidFill>
                    <a:schemeClr val="bg2">
                      <a:lumMod val="50000"/>
                    </a:schemeClr>
                  </a:solidFill>
                  <a:latin typeface="Meiryo UI" charset="-128"/>
                  <a:ea typeface="Meiryo UI" charset="-128"/>
                  <a:cs typeface="Meiryo UI" charset="-128"/>
                </a:endParaRPr>
              </a:p>
              <a:p>
                <a:pPr>
                  <a:defRPr/>
                </a:pPr>
                <a:r>
                  <a:rPr lang="ja-JP" altLang="en-US" sz="1292" dirty="0">
                    <a:solidFill>
                      <a:schemeClr val="bg2">
                        <a:lumMod val="50000"/>
                      </a:schemeClr>
                    </a:solidFill>
                    <a:latin typeface="Meiryo UI" charset="-128"/>
                    <a:ea typeface="Meiryo UI" charset="-128"/>
                    <a:cs typeface="Meiryo UI" charset="-128"/>
                  </a:rPr>
                  <a:t>　　人物分析</a:t>
                </a:r>
                <a:endParaRPr lang="en-US" altLang="ja-JP" sz="1292" dirty="0">
                  <a:solidFill>
                    <a:schemeClr val="bg2">
                      <a:lumMod val="50000"/>
                    </a:schemeClr>
                  </a:solidFill>
                  <a:latin typeface="Meiryo UI" charset="-128"/>
                  <a:ea typeface="Meiryo UI" charset="-128"/>
                  <a:cs typeface="Meiryo UI" charset="-128"/>
                </a:endParaRPr>
              </a:p>
            </p:txBody>
          </p:sp>
          <p:sp>
            <p:nvSpPr>
              <p:cNvPr id="75" name="テキスト ボックス 74"/>
              <p:cNvSpPr txBox="1"/>
              <p:nvPr/>
            </p:nvSpPr>
            <p:spPr bwMode="auto">
              <a:xfrm>
                <a:off x="7687830" y="1192733"/>
                <a:ext cx="1158651" cy="238537"/>
              </a:xfrm>
              <a:prstGeom prst="rect">
                <a:avLst/>
              </a:prstGeom>
              <a:noFill/>
            </p:spPr>
            <p:txBody>
              <a:bodyPr wrap="none">
                <a:spAutoFit/>
              </a:bodyPr>
              <a:lstStyle/>
              <a:p>
                <a:pPr>
                  <a:defRPr/>
                </a:pPr>
                <a:r>
                  <a:rPr lang="ja-JP" altLang="en-US" sz="831">
                    <a:solidFill>
                      <a:schemeClr val="bg2">
                        <a:lumMod val="50000"/>
                      </a:schemeClr>
                    </a:solidFill>
                    <a:latin typeface="Meiryo UI" charset="-128"/>
                    <a:ea typeface="Meiryo UI" charset="-128"/>
                    <a:cs typeface="Meiryo UI" charset="-128"/>
                  </a:rPr>
                  <a:t>（使用される技術）</a:t>
                </a:r>
                <a:endParaRPr lang="ja-JP" altLang="en-US" sz="831" dirty="0">
                  <a:solidFill>
                    <a:schemeClr val="bg2">
                      <a:lumMod val="50000"/>
                    </a:schemeClr>
                  </a:solidFill>
                  <a:latin typeface="Meiryo UI" charset="-128"/>
                  <a:ea typeface="Meiryo UI" charset="-128"/>
                  <a:cs typeface="Meiryo UI" charset="-128"/>
                </a:endParaRPr>
              </a:p>
            </p:txBody>
          </p:sp>
          <p:grpSp>
            <p:nvGrpSpPr>
              <p:cNvPr id="76" name="グループ化 3144"/>
              <p:cNvGrpSpPr>
                <a:grpSpLocks/>
              </p:cNvGrpSpPr>
              <p:nvPr/>
            </p:nvGrpSpPr>
            <p:grpSpPr bwMode="auto">
              <a:xfrm>
                <a:off x="7758113" y="1916832"/>
                <a:ext cx="458787" cy="596930"/>
                <a:chOff x="7713613" y="2013297"/>
                <a:chExt cx="458787" cy="596929"/>
              </a:xfrm>
            </p:grpSpPr>
            <p:grpSp>
              <p:nvGrpSpPr>
                <p:cNvPr id="77" name="図形グループ 136"/>
                <p:cNvGrpSpPr>
                  <a:grpSpLocks/>
                </p:cNvGrpSpPr>
                <p:nvPr/>
              </p:nvGrpSpPr>
              <p:grpSpPr bwMode="auto">
                <a:xfrm>
                  <a:off x="7789812" y="2013297"/>
                  <a:ext cx="306388" cy="415924"/>
                  <a:chOff x="2431081" y="2426425"/>
                  <a:chExt cx="650870" cy="877194"/>
                </a:xfrm>
              </p:grpSpPr>
              <p:pic>
                <p:nvPicPr>
                  <p:cNvPr id="79" name="図 137"/>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431081" y="2583619"/>
                    <a:ext cx="65087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円/楕円 79"/>
                  <p:cNvSpPr/>
                  <p:nvPr/>
                </p:nvSpPr>
                <p:spPr>
                  <a:xfrm rot="16200000">
                    <a:off x="2738491" y="2479860"/>
                    <a:ext cx="143968" cy="370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81" name="円/楕円 80"/>
                  <p:cNvSpPr/>
                  <p:nvPr/>
                </p:nvSpPr>
                <p:spPr>
                  <a:xfrm rot="17100000">
                    <a:off x="2870015" y="2489906"/>
                    <a:ext cx="143966" cy="370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82" name="円/楕円 81"/>
                  <p:cNvSpPr/>
                  <p:nvPr/>
                </p:nvSpPr>
                <p:spPr>
                  <a:xfrm rot="15300000">
                    <a:off x="2610343" y="2496600"/>
                    <a:ext cx="143966" cy="370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sp>
              <p:nvSpPr>
                <p:cNvPr id="78" name="テキスト ボックス 183"/>
                <p:cNvSpPr txBox="1">
                  <a:spLocks noChangeArrowheads="1"/>
                </p:cNvSpPr>
                <p:nvPr/>
              </p:nvSpPr>
              <p:spPr bwMode="auto">
                <a:xfrm>
                  <a:off x="7713613" y="2399058"/>
                  <a:ext cx="458787" cy="21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797"/>
                    </a:lnSpc>
                    <a:spcBef>
                      <a:spcPct val="0"/>
                    </a:spcBef>
                    <a:buNone/>
                  </a:pPr>
                  <a:r>
                    <a:rPr lang="en-US" altLang="ja-JP" sz="1015" b="1">
                      <a:solidFill>
                        <a:srgbClr val="0D0D0D"/>
                      </a:solidFill>
                      <a:latin typeface="Calibri" pitchFamily="34" charset="0"/>
                      <a:cs typeface="Calibri" pitchFamily="34" charset="0"/>
                    </a:rPr>
                    <a:t>AI</a:t>
                  </a:r>
                  <a:endParaRPr lang="ja-JP" altLang="en-US" sz="1015" b="1">
                    <a:solidFill>
                      <a:srgbClr val="0D0D0D"/>
                    </a:solidFill>
                    <a:latin typeface="Calibri" pitchFamily="34" charset="0"/>
                    <a:cs typeface="Calibri" pitchFamily="34" charset="0"/>
                  </a:endParaRPr>
                </a:p>
              </p:txBody>
            </p:sp>
          </p:grpSp>
        </p:grpSp>
        <p:sp>
          <p:nvSpPr>
            <p:cNvPr id="102" name="三角形 9"/>
            <p:cNvSpPr/>
            <p:nvPr/>
          </p:nvSpPr>
          <p:spPr>
            <a:xfrm rot="3592553">
              <a:off x="7650485" y="4506914"/>
              <a:ext cx="168992" cy="943648"/>
            </a:xfrm>
            <a:prstGeom prst="triangle">
              <a:avLst/>
            </a:prstGeom>
            <a:solidFill>
              <a:schemeClr val="accent5">
                <a:lumMod val="20000"/>
                <a:lumOff val="8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spTree>
    <p:extLst>
      <p:ext uri="{BB962C8B-B14F-4D97-AF65-F5344CB8AC3E}">
        <p14:creationId xmlns:p14="http://schemas.microsoft.com/office/powerpoint/2010/main" val="3483518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円/楕円 87"/>
          <p:cNvSpPr/>
          <p:nvPr/>
        </p:nvSpPr>
        <p:spPr>
          <a:xfrm>
            <a:off x="1819021" y="1184079"/>
            <a:ext cx="5505958" cy="4932627"/>
          </a:xfrm>
          <a:prstGeom prst="ellipse">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
        <p:nvSpPr>
          <p:cNvPr id="2" name="タイトル 1"/>
          <p:cNvSpPr>
            <a:spLocks noGrp="1"/>
          </p:cNvSpPr>
          <p:nvPr>
            <p:ph type="ctrTitle"/>
          </p:nvPr>
        </p:nvSpPr>
        <p:spPr/>
        <p:txBody>
          <a:bodyPr>
            <a:noAutofit/>
          </a:bodyPr>
          <a:lstStyle/>
          <a:p>
            <a:r>
              <a:rPr lang="ja-JP" altLang="en-US" sz="2400" dirty="0"/>
              <a:t>投資すべき領域　～個人の評判を軸に考えると～</a:t>
            </a:r>
            <a:endParaRPr kumimoji="1" lang="ja-JP" altLang="en-US" sz="2400" dirty="0"/>
          </a:p>
        </p:txBody>
      </p:sp>
      <p:sp>
        <p:nvSpPr>
          <p:cNvPr id="4" name="スライド番号プレースホルダー 3"/>
          <p:cNvSpPr>
            <a:spLocks noGrp="1"/>
          </p:cNvSpPr>
          <p:nvPr>
            <p:ph type="sldNum" sz="quarter" idx="10"/>
          </p:nvPr>
        </p:nvSpPr>
        <p:spPr/>
        <p:txBody>
          <a:bodyPr/>
          <a:lstStyle/>
          <a:p>
            <a:pPr>
              <a:defRPr/>
            </a:pPr>
            <a:fld id="{757834FA-B69F-40D9-9E48-E5D36EE240F4}" type="slidenum">
              <a:rPr lang="en-US" altLang="ja-JP" smtClean="0"/>
              <a:pPr>
                <a:defRPr/>
              </a:pPr>
              <a:t>13</a:t>
            </a:fld>
            <a:endParaRPr lang="en-US" altLang="ja-JP"/>
          </a:p>
        </p:txBody>
      </p:sp>
      <p:sp>
        <p:nvSpPr>
          <p:cNvPr id="5" name="円/楕円 4"/>
          <p:cNvSpPr/>
          <p:nvPr/>
        </p:nvSpPr>
        <p:spPr>
          <a:xfrm>
            <a:off x="3895702" y="3228360"/>
            <a:ext cx="1352596" cy="844062"/>
          </a:xfrm>
          <a:prstGeom prst="ellipse">
            <a:avLst/>
          </a:prstGeom>
          <a:solidFill>
            <a:schemeClr val="accent1">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個人の評判</a:t>
            </a:r>
          </a:p>
        </p:txBody>
      </p:sp>
      <p:graphicFrame>
        <p:nvGraphicFramePr>
          <p:cNvPr id="6" name="図表 5"/>
          <p:cNvGraphicFramePr/>
          <p:nvPr>
            <p:extLst/>
          </p:nvPr>
        </p:nvGraphicFramePr>
        <p:xfrm>
          <a:off x="1758462" y="1922199"/>
          <a:ext cx="5627077" cy="3256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グループ化 8"/>
          <p:cNvGrpSpPr/>
          <p:nvPr/>
        </p:nvGrpSpPr>
        <p:grpSpPr>
          <a:xfrm>
            <a:off x="5378915" y="1251307"/>
            <a:ext cx="860181" cy="513308"/>
            <a:chOff x="6367385" y="4293096"/>
            <a:chExt cx="931863" cy="556084"/>
          </a:xfrm>
        </p:grpSpPr>
        <p:pic>
          <p:nvPicPr>
            <p:cNvPr id="7" name="図 141"/>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444208" y="4293096"/>
              <a:ext cx="778217" cy="33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187"/>
            <p:cNvSpPr txBox="1">
              <a:spLocks noChangeArrowheads="1"/>
            </p:cNvSpPr>
            <p:nvPr/>
          </p:nvSpPr>
          <p:spPr bwMode="auto">
            <a:xfrm>
              <a:off x="6367385" y="4638011"/>
              <a:ext cx="931863" cy="21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797"/>
                </a:lnSpc>
                <a:spcBef>
                  <a:spcPct val="0"/>
                </a:spcBef>
                <a:buNone/>
              </a:pPr>
              <a:r>
                <a:rPr lang="en-US" altLang="ja-JP" sz="1015" b="1">
                  <a:solidFill>
                    <a:srgbClr val="0D0D0D"/>
                  </a:solidFill>
                  <a:latin typeface="Calibri" pitchFamily="34" charset="0"/>
                  <a:cs typeface="Calibri" pitchFamily="34" charset="0"/>
                </a:rPr>
                <a:t>Block Chain</a:t>
              </a:r>
              <a:endParaRPr lang="ja-JP" altLang="en-US" sz="1015" b="1">
                <a:solidFill>
                  <a:srgbClr val="0D0D0D"/>
                </a:solidFill>
                <a:latin typeface="Calibri" pitchFamily="34" charset="0"/>
                <a:cs typeface="Calibri" pitchFamily="34" charset="0"/>
              </a:endParaRPr>
            </a:p>
          </p:txBody>
        </p:sp>
      </p:grpSp>
      <p:grpSp>
        <p:nvGrpSpPr>
          <p:cNvPr id="12" name="グループ化 11"/>
          <p:cNvGrpSpPr/>
          <p:nvPr/>
        </p:nvGrpSpPr>
        <p:grpSpPr>
          <a:xfrm>
            <a:off x="5525214" y="5490975"/>
            <a:ext cx="801395" cy="581625"/>
            <a:chOff x="8170226" y="4199644"/>
            <a:chExt cx="582320" cy="344548"/>
          </a:xfrm>
        </p:grpSpPr>
        <p:pic>
          <p:nvPicPr>
            <p:cNvPr id="10" name="図 56"/>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8170226" y="4199644"/>
              <a:ext cx="362640" cy="34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85"/>
            <p:cNvSpPr txBox="1">
              <a:spLocks noChangeArrowheads="1"/>
            </p:cNvSpPr>
            <p:nvPr/>
          </p:nvSpPr>
          <p:spPr bwMode="auto">
            <a:xfrm>
              <a:off x="8234777" y="4416776"/>
              <a:ext cx="517769" cy="1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r" eaLnBrk="1" hangingPunct="1">
                <a:lnSpc>
                  <a:spcPts val="797"/>
                </a:lnSpc>
                <a:spcBef>
                  <a:spcPct val="0"/>
                </a:spcBef>
                <a:buNone/>
              </a:pPr>
              <a:r>
                <a:rPr lang="en-US" altLang="ja-JP" sz="1477" b="1" dirty="0" err="1">
                  <a:solidFill>
                    <a:srgbClr val="0D0D0D"/>
                  </a:solidFill>
                  <a:latin typeface="Calibri" pitchFamily="34" charset="0"/>
                  <a:cs typeface="Calibri" pitchFamily="34" charset="0"/>
                </a:rPr>
                <a:t>IoT</a:t>
              </a:r>
              <a:endParaRPr lang="ja-JP" altLang="en-US" sz="1477" b="1" dirty="0">
                <a:solidFill>
                  <a:srgbClr val="0D0D0D"/>
                </a:solidFill>
                <a:latin typeface="Calibri" pitchFamily="34" charset="0"/>
                <a:cs typeface="Calibri" pitchFamily="34" charset="0"/>
              </a:endParaRPr>
            </a:p>
          </p:txBody>
        </p:sp>
      </p:grpSp>
      <p:grpSp>
        <p:nvGrpSpPr>
          <p:cNvPr id="15" name="グループ化 14"/>
          <p:cNvGrpSpPr/>
          <p:nvPr/>
        </p:nvGrpSpPr>
        <p:grpSpPr>
          <a:xfrm>
            <a:off x="6884994" y="2479342"/>
            <a:ext cx="765826" cy="593738"/>
            <a:chOff x="7702795" y="1844824"/>
            <a:chExt cx="829645" cy="643217"/>
          </a:xfrm>
        </p:grpSpPr>
        <p:pic>
          <p:nvPicPr>
            <p:cNvPr id="13" name="図 137"/>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7702795" y="1844824"/>
              <a:ext cx="437905" cy="48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183"/>
            <p:cNvSpPr txBox="1">
              <a:spLocks noChangeArrowheads="1"/>
            </p:cNvSpPr>
            <p:nvPr/>
          </p:nvSpPr>
          <p:spPr bwMode="auto">
            <a:xfrm>
              <a:off x="7959552" y="2276872"/>
              <a:ext cx="572888" cy="21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797"/>
                </a:lnSpc>
                <a:spcBef>
                  <a:spcPct val="0"/>
                </a:spcBef>
                <a:buNone/>
              </a:pPr>
              <a:r>
                <a:rPr lang="en-US" altLang="ja-JP" sz="1477" b="1">
                  <a:solidFill>
                    <a:srgbClr val="0D0D0D"/>
                  </a:solidFill>
                  <a:latin typeface="Calibri" pitchFamily="34" charset="0"/>
                  <a:cs typeface="Calibri" pitchFamily="34" charset="0"/>
                </a:rPr>
                <a:t>AI</a:t>
              </a:r>
              <a:endParaRPr lang="ja-JP" altLang="en-US" sz="1477" b="1">
                <a:solidFill>
                  <a:srgbClr val="0D0D0D"/>
                </a:solidFill>
                <a:latin typeface="Calibri" pitchFamily="34" charset="0"/>
                <a:cs typeface="Calibri" pitchFamily="34" charset="0"/>
              </a:endParaRPr>
            </a:p>
          </p:txBody>
        </p:sp>
      </p:grpSp>
      <p:grpSp>
        <p:nvGrpSpPr>
          <p:cNvPr id="18" name="グループ化 17"/>
          <p:cNvGrpSpPr/>
          <p:nvPr/>
        </p:nvGrpSpPr>
        <p:grpSpPr>
          <a:xfrm>
            <a:off x="1593279" y="4386247"/>
            <a:ext cx="930565" cy="861127"/>
            <a:chOff x="7740352" y="1155671"/>
            <a:chExt cx="1008112" cy="932887"/>
          </a:xfrm>
        </p:grpSpPr>
        <p:pic>
          <p:nvPicPr>
            <p:cNvPr id="16" name="図 109"/>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7740352" y="1155671"/>
              <a:ext cx="580426" cy="52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テキスト ボックス 46"/>
            <p:cNvSpPr txBox="1">
              <a:spLocks noChangeArrowheads="1"/>
            </p:cNvSpPr>
            <p:nvPr/>
          </p:nvSpPr>
          <p:spPr bwMode="auto">
            <a:xfrm>
              <a:off x="8030565" y="1682892"/>
              <a:ext cx="717899" cy="40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1108"/>
                </a:lnSpc>
                <a:spcBef>
                  <a:spcPct val="0"/>
                </a:spcBef>
                <a:buNone/>
              </a:pPr>
              <a:r>
                <a:rPr lang="en-US" altLang="ja-JP" sz="1662" b="1" dirty="0">
                  <a:solidFill>
                    <a:srgbClr val="0D0D0D"/>
                  </a:solidFill>
                  <a:latin typeface="Calibri" pitchFamily="34" charset="0"/>
                  <a:cs typeface="Calibri" pitchFamily="34" charset="0"/>
                </a:rPr>
                <a:t>Big</a:t>
              </a:r>
            </a:p>
            <a:p>
              <a:pPr algn="ctr" eaLnBrk="1" hangingPunct="1">
                <a:lnSpc>
                  <a:spcPts val="1108"/>
                </a:lnSpc>
                <a:spcBef>
                  <a:spcPct val="0"/>
                </a:spcBef>
                <a:buNone/>
              </a:pPr>
              <a:r>
                <a:rPr lang="en-US" altLang="ja-JP" sz="1662" b="1" dirty="0">
                  <a:solidFill>
                    <a:srgbClr val="0D0D0D"/>
                  </a:solidFill>
                  <a:latin typeface="Calibri" pitchFamily="34" charset="0"/>
                  <a:cs typeface="Calibri" pitchFamily="34" charset="0"/>
                </a:rPr>
                <a:t>Data</a:t>
              </a:r>
              <a:endParaRPr lang="ja-JP" altLang="en-US" sz="1662" b="1" dirty="0">
                <a:solidFill>
                  <a:srgbClr val="0D0D0D"/>
                </a:solidFill>
                <a:latin typeface="Calibri" pitchFamily="34" charset="0"/>
                <a:cs typeface="Calibri" pitchFamily="34" charset="0"/>
              </a:endParaRPr>
            </a:p>
          </p:txBody>
        </p:sp>
      </p:grpSp>
      <p:grpSp>
        <p:nvGrpSpPr>
          <p:cNvPr id="21" name="グループ化 20"/>
          <p:cNvGrpSpPr/>
          <p:nvPr/>
        </p:nvGrpSpPr>
        <p:grpSpPr>
          <a:xfrm>
            <a:off x="2831134" y="1184080"/>
            <a:ext cx="1426974" cy="979583"/>
            <a:chOff x="5568254" y="5380528"/>
            <a:chExt cx="1545888" cy="1061215"/>
          </a:xfrm>
        </p:grpSpPr>
        <p:grpSp>
          <p:nvGrpSpPr>
            <p:cNvPr id="19" name="グループ化 18"/>
            <p:cNvGrpSpPr/>
            <p:nvPr/>
          </p:nvGrpSpPr>
          <p:grpSpPr>
            <a:xfrm>
              <a:off x="5568254" y="5380528"/>
              <a:ext cx="814184" cy="698567"/>
              <a:chOff x="5188920" y="5137335"/>
              <a:chExt cx="1444356" cy="1397132"/>
            </a:xfrm>
          </p:grpSpPr>
          <p:pic>
            <p:nvPicPr>
              <p:cNvPr id="1026" name="Picture 2"/>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796136" y="5426313"/>
                <a:ext cx="787897" cy="8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38"/>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188920" y="5137335"/>
                <a:ext cx="1444356" cy="139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テキスト ボックス 46"/>
            <p:cNvSpPr txBox="1">
              <a:spLocks noChangeArrowheads="1"/>
            </p:cNvSpPr>
            <p:nvPr/>
          </p:nvSpPr>
          <p:spPr bwMode="auto">
            <a:xfrm>
              <a:off x="5925547" y="6036077"/>
              <a:ext cx="1188595" cy="40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1108"/>
                </a:lnSpc>
                <a:spcBef>
                  <a:spcPct val="0"/>
                </a:spcBef>
                <a:buNone/>
              </a:pPr>
              <a:r>
                <a:rPr lang="en-US" altLang="ja-JP" sz="1662" b="1" dirty="0">
                  <a:solidFill>
                    <a:srgbClr val="0D0D0D"/>
                  </a:solidFill>
                  <a:latin typeface="Calibri" pitchFamily="34" charset="0"/>
                  <a:cs typeface="Calibri" pitchFamily="34" charset="0"/>
                </a:rPr>
                <a:t>ID</a:t>
              </a:r>
            </a:p>
            <a:p>
              <a:pPr algn="ctr" eaLnBrk="1" hangingPunct="1">
                <a:lnSpc>
                  <a:spcPts val="1108"/>
                </a:lnSpc>
                <a:spcBef>
                  <a:spcPct val="0"/>
                </a:spcBef>
                <a:buNone/>
              </a:pPr>
              <a:r>
                <a:rPr lang="en-US" altLang="ja-JP" sz="1662" b="1" dirty="0">
                  <a:solidFill>
                    <a:srgbClr val="0D0D0D"/>
                  </a:solidFill>
                  <a:latin typeface="Calibri" pitchFamily="34" charset="0"/>
                  <a:cs typeface="Calibri" pitchFamily="34" charset="0"/>
                </a:rPr>
                <a:t>Password</a:t>
              </a:r>
              <a:endParaRPr lang="ja-JP" altLang="en-US" sz="1662" b="1" dirty="0">
                <a:solidFill>
                  <a:srgbClr val="0D0D0D"/>
                </a:solidFill>
                <a:latin typeface="Calibri" pitchFamily="34" charset="0"/>
                <a:cs typeface="Calibri" pitchFamily="34" charset="0"/>
              </a:endParaRPr>
            </a:p>
          </p:txBody>
        </p:sp>
      </p:grpSp>
      <p:grpSp>
        <p:nvGrpSpPr>
          <p:cNvPr id="24" name="グループ化 23"/>
          <p:cNvGrpSpPr/>
          <p:nvPr/>
        </p:nvGrpSpPr>
        <p:grpSpPr>
          <a:xfrm>
            <a:off x="3147093" y="5498888"/>
            <a:ext cx="1711072" cy="658275"/>
            <a:chOff x="5624974" y="5330369"/>
            <a:chExt cx="1853661" cy="713131"/>
          </a:xfrm>
        </p:grpSpPr>
        <p:grpSp>
          <p:nvGrpSpPr>
            <p:cNvPr id="25" name="グループ化 5"/>
            <p:cNvGrpSpPr>
              <a:grpSpLocks/>
            </p:cNvGrpSpPr>
            <p:nvPr/>
          </p:nvGrpSpPr>
          <p:grpSpPr bwMode="auto">
            <a:xfrm>
              <a:off x="5624974" y="5330369"/>
              <a:ext cx="767912" cy="713131"/>
              <a:chOff x="3725863" y="2557463"/>
              <a:chExt cx="1692275" cy="1717675"/>
            </a:xfrm>
          </p:grpSpPr>
          <p:sp>
            <p:nvSpPr>
              <p:cNvPr id="26" name="円/楕円 25"/>
              <p:cNvSpPr/>
              <p:nvPr/>
            </p:nvSpPr>
            <p:spPr>
              <a:xfrm>
                <a:off x="3725863" y="2582863"/>
                <a:ext cx="1692275" cy="1692275"/>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27" name="図形グループ 97"/>
              <p:cNvGrpSpPr>
                <a:grpSpLocks/>
              </p:cNvGrpSpPr>
              <p:nvPr/>
            </p:nvGrpSpPr>
            <p:grpSpPr bwMode="auto">
              <a:xfrm>
                <a:off x="3956050" y="2859088"/>
                <a:ext cx="1231900" cy="1139825"/>
                <a:chOff x="3683900" y="2685758"/>
                <a:chExt cx="1776200" cy="1485379"/>
              </a:xfrm>
            </p:grpSpPr>
            <p:grpSp>
              <p:nvGrpSpPr>
                <p:cNvPr id="43" name="図形グループ 17"/>
                <p:cNvGrpSpPr>
                  <a:grpSpLocks/>
                </p:cNvGrpSpPr>
                <p:nvPr/>
              </p:nvGrpSpPr>
              <p:grpSpPr bwMode="auto">
                <a:xfrm>
                  <a:off x="4341127" y="2685758"/>
                  <a:ext cx="461746" cy="549275"/>
                  <a:chOff x="633600" y="2542778"/>
                  <a:chExt cx="461746" cy="549275"/>
                </a:xfrm>
              </p:grpSpPr>
              <p:pic>
                <p:nvPicPr>
                  <p:cNvPr id="75" name="図 7"/>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角丸四角形 75"/>
                  <p:cNvSpPr/>
                  <p:nvPr/>
                </p:nvSpPr>
                <p:spPr>
                  <a:xfrm>
                    <a:off x="683649" y="2784824"/>
                    <a:ext cx="123602" cy="194465"/>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77" name="円/楕円 76"/>
                  <p:cNvSpPr/>
                  <p:nvPr/>
                </p:nvSpPr>
                <p:spPr>
                  <a:xfrm flipH="1" flipV="1">
                    <a:off x="722560" y="2807581"/>
                    <a:ext cx="22889" cy="227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78" name="図形グループ 15"/>
                  <p:cNvGrpSpPr>
                    <a:grpSpLocks/>
                  </p:cNvGrpSpPr>
                  <p:nvPr/>
                </p:nvGrpSpPr>
                <p:grpSpPr bwMode="auto">
                  <a:xfrm>
                    <a:off x="633600" y="2841202"/>
                    <a:ext cx="100800" cy="93600"/>
                    <a:chOff x="1277296" y="2948538"/>
                    <a:chExt cx="126704" cy="125862"/>
                  </a:xfrm>
                </p:grpSpPr>
                <p:sp>
                  <p:nvSpPr>
                    <p:cNvPr id="79" name="円/楕円 78"/>
                    <p:cNvSpPr/>
                    <p:nvPr/>
                  </p:nvSpPr>
                  <p:spPr>
                    <a:xfrm>
                      <a:off x="1294173" y="2975657"/>
                      <a:ext cx="109331" cy="36163"/>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80" name="円/楕円 79"/>
                    <p:cNvSpPr/>
                    <p:nvPr/>
                  </p:nvSpPr>
                  <p:spPr>
                    <a:xfrm>
                      <a:off x="1294173" y="3014603"/>
                      <a:ext cx="109331" cy="36163"/>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81" name="円/楕円 80"/>
                    <p:cNvSpPr/>
                    <p:nvPr/>
                  </p:nvSpPr>
                  <p:spPr>
                    <a:xfrm>
                      <a:off x="1294173" y="3047985"/>
                      <a:ext cx="109331" cy="30599"/>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82" name="円/楕円 81"/>
                    <p:cNvSpPr/>
                    <p:nvPr/>
                  </p:nvSpPr>
                  <p:spPr>
                    <a:xfrm>
                      <a:off x="1276910" y="2958966"/>
                      <a:ext cx="37402" cy="72328"/>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grpSp>
              <p:nvGrpSpPr>
                <p:cNvPr id="44" name="図形グループ 18"/>
                <p:cNvGrpSpPr>
                  <a:grpSpLocks/>
                </p:cNvGrpSpPr>
                <p:nvPr/>
              </p:nvGrpSpPr>
              <p:grpSpPr bwMode="auto">
                <a:xfrm rot="10800000">
                  <a:off x="4341128" y="3621862"/>
                  <a:ext cx="461746" cy="549275"/>
                  <a:chOff x="633600" y="2542778"/>
                  <a:chExt cx="461746" cy="549275"/>
                </a:xfrm>
              </p:grpSpPr>
              <p:pic>
                <p:nvPicPr>
                  <p:cNvPr id="67" name="図 19"/>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角丸四角形 67"/>
                  <p:cNvSpPr/>
                  <p:nvPr/>
                </p:nvSpPr>
                <p:spPr>
                  <a:xfrm>
                    <a:off x="690517" y="2784825"/>
                    <a:ext cx="123602" cy="194465"/>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9" name="円/楕円 68"/>
                  <p:cNvSpPr/>
                  <p:nvPr/>
                </p:nvSpPr>
                <p:spPr>
                  <a:xfrm flipH="1" flipV="1">
                    <a:off x="729427" y="2815856"/>
                    <a:ext cx="22889" cy="227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70" name="図形グループ 22"/>
                  <p:cNvGrpSpPr>
                    <a:grpSpLocks/>
                  </p:cNvGrpSpPr>
                  <p:nvPr/>
                </p:nvGrpSpPr>
                <p:grpSpPr bwMode="auto">
                  <a:xfrm>
                    <a:off x="633600" y="2841202"/>
                    <a:ext cx="100800" cy="93600"/>
                    <a:chOff x="1277296" y="2948538"/>
                    <a:chExt cx="126704" cy="125862"/>
                  </a:xfrm>
                </p:grpSpPr>
                <p:sp>
                  <p:nvSpPr>
                    <p:cNvPr id="71" name="円/楕円 70"/>
                    <p:cNvSpPr/>
                    <p:nvPr/>
                  </p:nvSpPr>
                  <p:spPr>
                    <a:xfrm>
                      <a:off x="1314313" y="2986785"/>
                      <a:ext cx="109331" cy="36165"/>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72" name="円/楕円 71"/>
                    <p:cNvSpPr/>
                    <p:nvPr/>
                  </p:nvSpPr>
                  <p:spPr>
                    <a:xfrm>
                      <a:off x="1314313" y="3025730"/>
                      <a:ext cx="109331" cy="36165"/>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73" name="円/楕円 72"/>
                    <p:cNvSpPr/>
                    <p:nvPr/>
                  </p:nvSpPr>
                  <p:spPr>
                    <a:xfrm>
                      <a:off x="1314313" y="3053549"/>
                      <a:ext cx="109331" cy="27818"/>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74" name="円/楕円 73"/>
                    <p:cNvSpPr/>
                    <p:nvPr/>
                  </p:nvSpPr>
                  <p:spPr>
                    <a:xfrm>
                      <a:off x="1308559" y="2958966"/>
                      <a:ext cx="37402" cy="72328"/>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grpSp>
              <p:nvGrpSpPr>
                <p:cNvPr id="45" name="図形グループ 27"/>
                <p:cNvGrpSpPr>
                  <a:grpSpLocks/>
                </p:cNvGrpSpPr>
                <p:nvPr/>
              </p:nvGrpSpPr>
              <p:grpSpPr bwMode="auto">
                <a:xfrm rot="-5400000">
                  <a:off x="3727665" y="3153809"/>
                  <a:ext cx="461746" cy="549275"/>
                  <a:chOff x="633600" y="2542778"/>
                  <a:chExt cx="461746" cy="549275"/>
                </a:xfrm>
              </p:grpSpPr>
              <p:pic>
                <p:nvPicPr>
                  <p:cNvPr id="59" name="図 28"/>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角丸四角形 59"/>
                  <p:cNvSpPr/>
                  <p:nvPr/>
                </p:nvSpPr>
                <p:spPr>
                  <a:xfrm>
                    <a:off x="682421" y="2783116"/>
                    <a:ext cx="124126" cy="19455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1" name="円/楕円 60"/>
                  <p:cNvSpPr/>
                  <p:nvPr/>
                </p:nvSpPr>
                <p:spPr>
                  <a:xfrm flipH="1" flipV="1">
                    <a:off x="723795" y="2808292"/>
                    <a:ext cx="20688" cy="20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62" name="図形グループ 31"/>
                  <p:cNvGrpSpPr>
                    <a:grpSpLocks/>
                  </p:cNvGrpSpPr>
                  <p:nvPr/>
                </p:nvGrpSpPr>
                <p:grpSpPr bwMode="auto">
                  <a:xfrm>
                    <a:off x="633600" y="2841202"/>
                    <a:ext cx="100800" cy="93600"/>
                    <a:chOff x="1277296" y="2948538"/>
                    <a:chExt cx="126704" cy="125862"/>
                  </a:xfrm>
                </p:grpSpPr>
                <p:sp>
                  <p:nvSpPr>
                    <p:cNvPr id="63" name="円/楕円 62"/>
                    <p:cNvSpPr/>
                    <p:nvPr/>
                  </p:nvSpPr>
                  <p:spPr>
                    <a:xfrm>
                      <a:off x="1294453" y="2965842"/>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4" name="円/楕円 63"/>
                    <p:cNvSpPr/>
                    <p:nvPr/>
                  </p:nvSpPr>
                  <p:spPr>
                    <a:xfrm>
                      <a:off x="1294453" y="3002776"/>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5" name="円/楕円 64"/>
                    <p:cNvSpPr/>
                    <p:nvPr/>
                  </p:nvSpPr>
                  <p:spPr>
                    <a:xfrm>
                      <a:off x="1294453" y="3036634"/>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66" name="円/楕円 65"/>
                    <p:cNvSpPr/>
                    <p:nvPr/>
                  </p:nvSpPr>
                  <p:spPr>
                    <a:xfrm>
                      <a:off x="1276252" y="2947376"/>
                      <a:ext cx="36406" cy="70792"/>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grpSp>
              <p:nvGrpSpPr>
                <p:cNvPr id="46" name="図形グループ 36"/>
                <p:cNvGrpSpPr>
                  <a:grpSpLocks/>
                </p:cNvGrpSpPr>
                <p:nvPr/>
              </p:nvGrpSpPr>
              <p:grpSpPr bwMode="auto">
                <a:xfrm rot="5400000">
                  <a:off x="4954590" y="3153809"/>
                  <a:ext cx="461746" cy="549275"/>
                  <a:chOff x="633600" y="2542778"/>
                  <a:chExt cx="461746" cy="549275"/>
                </a:xfrm>
              </p:grpSpPr>
              <p:pic>
                <p:nvPicPr>
                  <p:cNvPr id="51" name="図 37"/>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50553" y="2542778"/>
                    <a:ext cx="44479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角丸四角形 51"/>
                  <p:cNvSpPr/>
                  <p:nvPr/>
                </p:nvSpPr>
                <p:spPr>
                  <a:xfrm>
                    <a:off x="682422" y="2792271"/>
                    <a:ext cx="124126" cy="19455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3" name="円/楕円 52"/>
                  <p:cNvSpPr/>
                  <p:nvPr/>
                </p:nvSpPr>
                <p:spPr>
                  <a:xfrm flipH="1" flipV="1">
                    <a:off x="723797" y="2817449"/>
                    <a:ext cx="20688" cy="20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54" name="図形グループ 40"/>
                  <p:cNvGrpSpPr>
                    <a:grpSpLocks/>
                  </p:cNvGrpSpPr>
                  <p:nvPr/>
                </p:nvGrpSpPr>
                <p:grpSpPr bwMode="auto">
                  <a:xfrm>
                    <a:off x="633600" y="2841202"/>
                    <a:ext cx="100800" cy="93600"/>
                    <a:chOff x="1277296" y="2948538"/>
                    <a:chExt cx="126704" cy="125862"/>
                  </a:xfrm>
                </p:grpSpPr>
                <p:sp>
                  <p:nvSpPr>
                    <p:cNvPr id="55" name="円/楕円 54"/>
                    <p:cNvSpPr/>
                    <p:nvPr/>
                  </p:nvSpPr>
                  <p:spPr>
                    <a:xfrm>
                      <a:off x="1294458" y="2965844"/>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6" name="円/楕円 55"/>
                    <p:cNvSpPr/>
                    <p:nvPr/>
                  </p:nvSpPr>
                  <p:spPr>
                    <a:xfrm>
                      <a:off x="1294458" y="3002778"/>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7" name="円/楕円 56"/>
                    <p:cNvSpPr/>
                    <p:nvPr/>
                  </p:nvSpPr>
                  <p:spPr>
                    <a:xfrm>
                      <a:off x="1294458" y="3036634"/>
                      <a:ext cx="109218" cy="36934"/>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sp>
                  <p:nvSpPr>
                    <p:cNvPr id="58" name="円/楕円 57"/>
                    <p:cNvSpPr/>
                    <p:nvPr/>
                  </p:nvSpPr>
                  <p:spPr>
                    <a:xfrm>
                      <a:off x="1276254" y="2959688"/>
                      <a:ext cx="36406" cy="7079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grpSp>
            <p:cxnSp>
              <p:nvCxnSpPr>
                <p:cNvPr id="47" name="曲線コネクタ 46"/>
                <p:cNvCxnSpPr/>
                <p:nvPr/>
              </p:nvCxnSpPr>
              <p:spPr>
                <a:xfrm rot="10800000" flipV="1">
                  <a:off x="3958570" y="2960904"/>
                  <a:ext cx="400561" cy="23584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8" name="曲線コネクタ 47"/>
                <p:cNvCxnSpPr/>
                <p:nvPr/>
              </p:nvCxnSpPr>
              <p:spPr>
                <a:xfrm rot="16200000" flipH="1">
                  <a:off x="4022467" y="3577635"/>
                  <a:ext cx="254458" cy="38225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曲線コネクタ 48"/>
                <p:cNvCxnSpPr/>
                <p:nvPr/>
              </p:nvCxnSpPr>
              <p:spPr>
                <a:xfrm>
                  <a:off x="4803181" y="2960904"/>
                  <a:ext cx="382249" cy="25446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0" name="曲線コネクタ 49"/>
                <p:cNvCxnSpPr/>
                <p:nvPr/>
              </p:nvCxnSpPr>
              <p:spPr>
                <a:xfrm flipV="1">
                  <a:off x="4784870" y="3660149"/>
                  <a:ext cx="400560" cy="235840"/>
                </a:xfrm>
                <a:prstGeom prst="curvedConnector2">
                  <a:avLst/>
                </a:prstGeom>
                <a:ln w="1905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図形グループ 65"/>
              <p:cNvGrpSpPr>
                <a:grpSpLocks/>
              </p:cNvGrpSpPr>
              <p:nvPr/>
            </p:nvGrpSpPr>
            <p:grpSpPr bwMode="auto">
              <a:xfrm>
                <a:off x="3790950" y="2557463"/>
                <a:ext cx="492125" cy="487362"/>
                <a:chOff x="3455919" y="2014215"/>
                <a:chExt cx="720000" cy="720000"/>
              </a:xfrm>
            </p:grpSpPr>
            <p:sp>
              <p:nvSpPr>
                <p:cNvPr id="41" name="円/楕円 40"/>
                <p:cNvSpPr/>
                <p:nvPr/>
              </p:nvSpPr>
              <p:spPr>
                <a:xfrm>
                  <a:off x="3455919" y="201421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42" name="図 63"/>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3504523" y="2086215"/>
                  <a:ext cx="622792"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図形グループ 70"/>
              <p:cNvGrpSpPr>
                <a:grpSpLocks/>
              </p:cNvGrpSpPr>
              <p:nvPr/>
            </p:nvGrpSpPr>
            <p:grpSpPr bwMode="auto">
              <a:xfrm>
                <a:off x="4886325" y="2557463"/>
                <a:ext cx="492125" cy="488950"/>
                <a:chOff x="4916001" y="2014215"/>
                <a:chExt cx="720000" cy="720000"/>
              </a:xfrm>
            </p:grpSpPr>
            <p:sp>
              <p:nvSpPr>
                <p:cNvPr id="39" name="円/楕円 38"/>
                <p:cNvSpPr/>
                <p:nvPr/>
              </p:nvSpPr>
              <p:spPr>
                <a:xfrm>
                  <a:off x="4916001" y="2014215"/>
                  <a:ext cx="720000" cy="720000"/>
                </a:xfrm>
                <a:prstGeom prst="ellipse">
                  <a:avLst/>
                </a:prstGeom>
                <a:solidFill>
                  <a:schemeClr val="accent3">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40" name="図 67"/>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008795" y="2122216"/>
                  <a:ext cx="534413" cy="50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図形グループ 75"/>
              <p:cNvGrpSpPr>
                <a:grpSpLocks/>
              </p:cNvGrpSpPr>
              <p:nvPr/>
            </p:nvGrpSpPr>
            <p:grpSpPr bwMode="auto">
              <a:xfrm>
                <a:off x="4889500" y="3759200"/>
                <a:ext cx="493713" cy="488950"/>
                <a:chOff x="4901410" y="3808057"/>
                <a:chExt cx="720000" cy="720000"/>
              </a:xfrm>
            </p:grpSpPr>
            <p:sp>
              <p:nvSpPr>
                <p:cNvPr id="35" name="円/楕円 34"/>
                <p:cNvSpPr/>
                <p:nvPr/>
              </p:nvSpPr>
              <p:spPr>
                <a:xfrm>
                  <a:off x="4901410" y="3808057"/>
                  <a:ext cx="720000" cy="7200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grpSp>
              <p:nvGrpSpPr>
                <p:cNvPr id="36" name="図形グループ 74"/>
                <p:cNvGrpSpPr>
                  <a:grpSpLocks/>
                </p:cNvGrpSpPr>
                <p:nvPr/>
              </p:nvGrpSpPr>
              <p:grpSpPr bwMode="auto">
                <a:xfrm>
                  <a:off x="4985478" y="3898794"/>
                  <a:ext cx="551865" cy="538526"/>
                  <a:chOff x="5020617" y="3920891"/>
                  <a:chExt cx="551865" cy="538526"/>
                </a:xfrm>
              </p:grpSpPr>
              <p:pic>
                <p:nvPicPr>
                  <p:cNvPr id="37" name="図 72"/>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020617" y="3920891"/>
                    <a:ext cx="320400" cy="5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図 73"/>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5325453" y="4082154"/>
                    <a:ext cx="247029"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 name="図形グループ 80"/>
              <p:cNvGrpSpPr>
                <a:grpSpLocks/>
              </p:cNvGrpSpPr>
              <p:nvPr/>
            </p:nvGrpSpPr>
            <p:grpSpPr bwMode="auto">
              <a:xfrm>
                <a:off x="3751263" y="3787775"/>
                <a:ext cx="492125" cy="487363"/>
                <a:chOff x="3407078" y="3841485"/>
                <a:chExt cx="720000" cy="720000"/>
              </a:xfrm>
            </p:grpSpPr>
            <p:sp>
              <p:nvSpPr>
                <p:cNvPr id="33" name="円/楕円 32"/>
                <p:cNvSpPr/>
                <p:nvPr/>
              </p:nvSpPr>
              <p:spPr>
                <a:xfrm>
                  <a:off x="3407078" y="3841485"/>
                  <a:ext cx="720000" cy="72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662"/>
                </a:p>
              </p:txBody>
            </p:sp>
            <p:pic>
              <p:nvPicPr>
                <p:cNvPr id="34" name="図 76"/>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3479078" y="3913485"/>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角丸四角形 31"/>
              <p:cNvSpPr/>
              <p:nvPr/>
            </p:nvSpPr>
            <p:spPr>
              <a:xfrm>
                <a:off x="3967955" y="3295651"/>
                <a:ext cx="1277938" cy="266700"/>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738" dirty="0">
                    <a:solidFill>
                      <a:schemeClr val="accent5">
                        <a:lumMod val="50000"/>
                      </a:schemeClr>
                    </a:solidFill>
                    <a:latin typeface="Meiryo UI" charset="-128"/>
                    <a:ea typeface="Meiryo UI" charset="-128"/>
                    <a:cs typeface="Meiryo UI" charset="-128"/>
                  </a:rPr>
                  <a:t>シェアリングエコノミー</a:t>
                </a:r>
                <a:endParaRPr lang="en-US" altLang="ja-JP" sz="969" dirty="0">
                  <a:solidFill>
                    <a:schemeClr val="accent5">
                      <a:lumMod val="50000"/>
                    </a:schemeClr>
                  </a:solidFill>
                  <a:latin typeface="Meiryo UI" charset="-128"/>
                  <a:ea typeface="Meiryo UI" charset="-128"/>
                  <a:cs typeface="Meiryo UI" charset="-128"/>
                </a:endParaRPr>
              </a:p>
            </p:txBody>
          </p:sp>
        </p:grpSp>
        <p:sp>
          <p:nvSpPr>
            <p:cNvPr id="83" name="テキスト ボックス 46"/>
            <p:cNvSpPr txBox="1">
              <a:spLocks noChangeArrowheads="1"/>
            </p:cNvSpPr>
            <p:nvPr/>
          </p:nvSpPr>
          <p:spPr bwMode="auto">
            <a:xfrm>
              <a:off x="6290040" y="5462154"/>
              <a:ext cx="1188595" cy="40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1108"/>
                </a:lnSpc>
                <a:spcBef>
                  <a:spcPct val="0"/>
                </a:spcBef>
                <a:buNone/>
              </a:pPr>
              <a:r>
                <a:rPr lang="en-US" altLang="ja-JP" sz="1662" b="1" dirty="0">
                  <a:solidFill>
                    <a:srgbClr val="0D0D0D"/>
                  </a:solidFill>
                  <a:latin typeface="Calibri" pitchFamily="34" charset="0"/>
                  <a:cs typeface="Calibri" pitchFamily="34" charset="0"/>
                </a:rPr>
                <a:t>Sharing</a:t>
              </a:r>
            </a:p>
            <a:p>
              <a:pPr algn="ctr" eaLnBrk="1" hangingPunct="1">
                <a:lnSpc>
                  <a:spcPts val="1108"/>
                </a:lnSpc>
                <a:spcBef>
                  <a:spcPct val="0"/>
                </a:spcBef>
                <a:buNone/>
              </a:pPr>
              <a:r>
                <a:rPr lang="en-US" altLang="ja-JP" sz="1662" b="1" dirty="0">
                  <a:solidFill>
                    <a:srgbClr val="0D0D0D"/>
                  </a:solidFill>
                  <a:latin typeface="Calibri" pitchFamily="34" charset="0"/>
                  <a:cs typeface="Calibri" pitchFamily="34" charset="0"/>
                </a:rPr>
                <a:t>Economy</a:t>
              </a:r>
              <a:endParaRPr lang="ja-JP" altLang="en-US" sz="1662" b="1" dirty="0">
                <a:solidFill>
                  <a:srgbClr val="0D0D0D"/>
                </a:solidFill>
                <a:latin typeface="Calibri" pitchFamily="34" charset="0"/>
                <a:cs typeface="Calibri" pitchFamily="34" charset="0"/>
              </a:endParaRPr>
            </a:p>
          </p:txBody>
        </p:sp>
      </p:grpSp>
      <p:grpSp>
        <p:nvGrpSpPr>
          <p:cNvPr id="84" name="グループ化 83"/>
          <p:cNvGrpSpPr/>
          <p:nvPr/>
        </p:nvGrpSpPr>
        <p:grpSpPr>
          <a:xfrm>
            <a:off x="6809848" y="4386247"/>
            <a:ext cx="1118753" cy="570004"/>
            <a:chOff x="7691460" y="2565464"/>
            <a:chExt cx="1211982" cy="617505"/>
          </a:xfrm>
        </p:grpSpPr>
        <p:pic>
          <p:nvPicPr>
            <p:cNvPr id="85" name="Picture 143"/>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7691460" y="2565464"/>
              <a:ext cx="58737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テキスト ボックス 46"/>
            <p:cNvSpPr txBox="1">
              <a:spLocks noChangeArrowheads="1"/>
            </p:cNvSpPr>
            <p:nvPr/>
          </p:nvSpPr>
          <p:spPr bwMode="auto">
            <a:xfrm>
              <a:off x="7714847" y="2971800"/>
              <a:ext cx="1188595" cy="21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797"/>
                </a:lnSpc>
                <a:spcBef>
                  <a:spcPct val="0"/>
                </a:spcBef>
                <a:buNone/>
              </a:pPr>
              <a:r>
                <a:rPr lang="en-US" altLang="ja-JP" sz="1662" b="1" dirty="0">
                  <a:solidFill>
                    <a:srgbClr val="0D0D0D"/>
                  </a:solidFill>
                  <a:latin typeface="Calibri" pitchFamily="34" charset="0"/>
                  <a:cs typeface="Calibri" pitchFamily="34" charset="0"/>
                </a:rPr>
                <a:t>SNS</a:t>
              </a:r>
              <a:endParaRPr lang="ja-JP" altLang="en-US" sz="1662" b="1" dirty="0">
                <a:solidFill>
                  <a:srgbClr val="0D0D0D"/>
                </a:solidFill>
                <a:latin typeface="Calibri" pitchFamily="34" charset="0"/>
                <a:cs typeface="Calibri" pitchFamily="34" charset="0"/>
              </a:endParaRPr>
            </a:p>
          </p:txBody>
        </p:sp>
      </p:grpSp>
      <p:grpSp>
        <p:nvGrpSpPr>
          <p:cNvPr id="87" name="グループ化 86"/>
          <p:cNvGrpSpPr/>
          <p:nvPr/>
        </p:nvGrpSpPr>
        <p:grpSpPr>
          <a:xfrm>
            <a:off x="1514430" y="2407053"/>
            <a:ext cx="1128134" cy="1567082"/>
            <a:chOff x="1259632" y="2082051"/>
            <a:chExt cx="1222145" cy="1697673"/>
          </a:xfrm>
        </p:grpSpPr>
        <p:pic>
          <p:nvPicPr>
            <p:cNvPr id="1027" name="Picture 3"/>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259632" y="2082051"/>
              <a:ext cx="843109" cy="82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テキスト ボックス 46"/>
            <p:cNvSpPr txBox="1">
              <a:spLocks noChangeArrowheads="1"/>
            </p:cNvSpPr>
            <p:nvPr/>
          </p:nvSpPr>
          <p:spPr bwMode="auto">
            <a:xfrm>
              <a:off x="1293182" y="2957277"/>
              <a:ext cx="1188595" cy="82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ctr" eaLnBrk="1" hangingPunct="1">
                <a:lnSpc>
                  <a:spcPts val="1292"/>
                </a:lnSpc>
                <a:spcBef>
                  <a:spcPct val="0"/>
                </a:spcBef>
                <a:buNone/>
              </a:pPr>
              <a:r>
                <a:rPr lang="en-US" altLang="ja-JP" sz="1662" b="1" dirty="0">
                  <a:solidFill>
                    <a:srgbClr val="0D0D0D"/>
                  </a:solidFill>
                  <a:latin typeface="Calibri" pitchFamily="34" charset="0"/>
                  <a:cs typeface="Calibri" pitchFamily="34" charset="0"/>
                </a:rPr>
                <a:t>Behavioral</a:t>
              </a:r>
            </a:p>
            <a:p>
              <a:pPr algn="ctr" eaLnBrk="1" hangingPunct="1">
                <a:lnSpc>
                  <a:spcPts val="1292"/>
                </a:lnSpc>
                <a:spcBef>
                  <a:spcPct val="0"/>
                </a:spcBef>
                <a:buNone/>
              </a:pPr>
              <a:r>
                <a:rPr lang="en-US" altLang="ja-JP" sz="1662" b="1" dirty="0">
                  <a:solidFill>
                    <a:srgbClr val="0D0D0D"/>
                  </a:solidFill>
                  <a:latin typeface="Calibri" pitchFamily="34" charset="0"/>
                  <a:cs typeface="Calibri" pitchFamily="34" charset="0"/>
                </a:rPr>
                <a:t>Economics</a:t>
              </a:r>
              <a:endParaRPr lang="ja-JP" altLang="en-US" sz="1662" b="1" dirty="0">
                <a:solidFill>
                  <a:srgbClr val="0D0D0D"/>
                </a:solidFill>
                <a:latin typeface="Calibri" pitchFamily="34" charset="0"/>
                <a:cs typeface="Calibri" pitchFamily="34" charset="0"/>
              </a:endParaRPr>
            </a:p>
          </p:txBody>
        </p:sp>
      </p:grpSp>
      <p:sp>
        <p:nvSpPr>
          <p:cNvPr id="95" name="角丸四角形 94"/>
          <p:cNvSpPr/>
          <p:nvPr/>
        </p:nvSpPr>
        <p:spPr bwMode="auto">
          <a:xfrm>
            <a:off x="635328" y="1287333"/>
            <a:ext cx="1647223" cy="408248"/>
          </a:xfrm>
          <a:prstGeom prst="roundRect">
            <a:avLst>
              <a:gd name="adj" fmla="val 648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477" dirty="0">
                <a:solidFill>
                  <a:schemeClr val="bg2">
                    <a:lumMod val="50000"/>
                  </a:schemeClr>
                </a:solidFill>
                <a:latin typeface="Meiryo UI" charset="-128"/>
                <a:ea typeface="Meiryo UI" charset="-128"/>
                <a:cs typeface="Meiryo UI" charset="-128"/>
              </a:rPr>
              <a:t>注目すべき技術</a:t>
            </a:r>
            <a:endParaRPr lang="en-US" altLang="ja-JP" sz="1477" dirty="0">
              <a:solidFill>
                <a:schemeClr val="bg2">
                  <a:lumMod val="50000"/>
                </a:schemeClr>
              </a:solidFill>
              <a:latin typeface="Meiryo UI" charset="-128"/>
              <a:ea typeface="Meiryo UI" charset="-128"/>
              <a:cs typeface="Meiryo UI" charset="-128"/>
            </a:endParaRPr>
          </a:p>
        </p:txBody>
      </p:sp>
      <p:grpSp>
        <p:nvGrpSpPr>
          <p:cNvPr id="126" name="グループ化 125"/>
          <p:cNvGrpSpPr/>
          <p:nvPr/>
        </p:nvGrpSpPr>
        <p:grpSpPr>
          <a:xfrm>
            <a:off x="5164357" y="1580440"/>
            <a:ext cx="3057697" cy="800273"/>
            <a:chOff x="-1591193" y="869019"/>
            <a:chExt cx="3312505" cy="866962"/>
          </a:xfrm>
        </p:grpSpPr>
        <p:sp>
          <p:nvSpPr>
            <p:cNvPr id="127" name="角丸四角形 126"/>
            <p:cNvSpPr/>
            <p:nvPr/>
          </p:nvSpPr>
          <p:spPr bwMode="auto">
            <a:xfrm>
              <a:off x="307272" y="869019"/>
              <a:ext cx="1414040" cy="442269"/>
            </a:xfrm>
            <a:prstGeom prst="roundRect">
              <a:avLst>
                <a:gd name="adj" fmla="val 648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292" b="1" dirty="0">
                  <a:solidFill>
                    <a:schemeClr val="bg1"/>
                  </a:solidFill>
                  <a:latin typeface="Meiryo UI" charset="-128"/>
                  <a:ea typeface="Meiryo UI" charset="-128"/>
                  <a:cs typeface="Meiryo UI" charset="-128"/>
                </a:rPr>
                <a:t>キーとなる</a:t>
              </a:r>
              <a:endParaRPr lang="en-US" altLang="ja-JP" sz="1292" b="1" dirty="0">
                <a:solidFill>
                  <a:schemeClr val="bg1"/>
                </a:solidFill>
                <a:latin typeface="Meiryo UI" charset="-128"/>
                <a:ea typeface="Meiryo UI" charset="-128"/>
                <a:cs typeface="Meiryo UI" charset="-128"/>
              </a:endParaRPr>
            </a:p>
            <a:p>
              <a:pPr algn="ctr">
                <a:defRPr/>
              </a:pPr>
              <a:r>
                <a:rPr lang="ja-JP" altLang="en-US" sz="1292" b="1" dirty="0">
                  <a:solidFill>
                    <a:schemeClr val="bg1"/>
                  </a:solidFill>
                  <a:latin typeface="Meiryo UI" charset="-128"/>
                  <a:ea typeface="Meiryo UI" charset="-128"/>
                  <a:cs typeface="Meiryo UI" charset="-128"/>
                </a:rPr>
                <a:t>ビジネス領域</a:t>
              </a:r>
              <a:endParaRPr lang="en-US" altLang="ja-JP" sz="1292" b="1" dirty="0">
                <a:solidFill>
                  <a:schemeClr val="bg1"/>
                </a:solidFill>
                <a:latin typeface="Meiryo UI" charset="-128"/>
                <a:ea typeface="Meiryo UI" charset="-128"/>
                <a:cs typeface="Meiryo UI" charset="-128"/>
              </a:endParaRPr>
            </a:p>
          </p:txBody>
        </p:sp>
        <p:sp>
          <p:nvSpPr>
            <p:cNvPr id="128" name="三角形 9"/>
            <p:cNvSpPr/>
            <p:nvPr/>
          </p:nvSpPr>
          <p:spPr>
            <a:xfrm rot="14449684" flipH="1">
              <a:off x="-638410" y="617281"/>
              <a:ext cx="165917" cy="2071483"/>
            </a:xfrm>
            <a:prstGeom prst="triangle">
              <a:avLst/>
            </a:prstGeom>
            <a:solidFill>
              <a:schemeClr val="accent5">
                <a:lumMod val="7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grpSp>
      <p:sp>
        <p:nvSpPr>
          <p:cNvPr id="131" name="三角形 9"/>
          <p:cNvSpPr/>
          <p:nvPr/>
        </p:nvSpPr>
        <p:spPr>
          <a:xfrm rot="7724605">
            <a:off x="2331455" y="1478513"/>
            <a:ext cx="167200" cy="599214"/>
          </a:xfrm>
          <a:prstGeom prst="triangle">
            <a:avLst/>
          </a:prstGeom>
          <a:solidFill>
            <a:schemeClr val="accent5">
              <a:lumMod val="20000"/>
              <a:lumOff val="8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p>
        </p:txBody>
      </p:sp>
    </p:spTree>
    <p:extLst>
      <p:ext uri="{BB962C8B-B14F-4D97-AF65-F5344CB8AC3E}">
        <p14:creationId xmlns:p14="http://schemas.microsoft.com/office/powerpoint/2010/main" val="164545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ctrTitle"/>
          </p:nvPr>
        </p:nvSpPr>
        <p:spPr/>
        <p:txBody>
          <a:bodyPr>
            <a:normAutofit/>
          </a:bodyPr>
          <a:lstStyle/>
          <a:p>
            <a:r>
              <a:rPr lang="en-US" altLang="ja-JP" sz="2400" dirty="0">
                <a:solidFill>
                  <a:schemeClr val="tx2">
                    <a:lumMod val="50000"/>
                  </a:schemeClr>
                </a:solidFill>
                <a:latin typeface="Franklin Gothic Medium" panose="020B0603020102020204" pitchFamily="34" charset="0"/>
              </a:rPr>
              <a:t>Lemonade</a:t>
            </a:r>
            <a:endParaRPr kumimoji="1" lang="ja-JP" altLang="en-US" sz="2400" dirty="0">
              <a:latin typeface="Franklin Gothic Medium" panose="020B0603020102020204" pitchFamily="34" charset="0"/>
            </a:endParaRPr>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14</a:t>
            </a:fld>
            <a:endParaRPr lang="en-US" altLang="ja-JP" dirty="0"/>
          </a:p>
        </p:txBody>
      </p:sp>
      <p:sp>
        <p:nvSpPr>
          <p:cNvPr id="5" name="正方形/長方形 4"/>
          <p:cNvSpPr>
            <a:spLocks noChangeArrowheads="1"/>
          </p:cNvSpPr>
          <p:nvPr/>
        </p:nvSpPr>
        <p:spPr bwMode="auto">
          <a:xfrm>
            <a:off x="148166" y="942827"/>
            <a:ext cx="4386462" cy="1761392"/>
          </a:xfrm>
          <a:prstGeom prst="rect">
            <a:avLst/>
          </a:prstGeom>
          <a:solidFill>
            <a:schemeClr val="bg1"/>
          </a:solidFill>
          <a:ln>
            <a:noFill/>
          </a:ln>
          <a:effectLst>
            <a:outerShdw blurRad="50800" dist="38100" dir="2700000" algn="tl" rotWithShape="0">
              <a:srgbClr val="262626">
                <a:alpha val="74998"/>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tIns="33231" bIns="33231"/>
          <a:lstStyle/>
          <a:p>
            <a:pPr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１．</a:t>
            </a:r>
            <a:r>
              <a:rPr lang="en-US" altLang="ja-JP" sz="1108" dirty="0">
                <a:solidFill>
                  <a:schemeClr val="tx1">
                    <a:lumMod val="85000"/>
                    <a:lumOff val="15000"/>
                  </a:schemeClr>
                </a:solidFill>
                <a:latin typeface="Meiryo UI" charset="-128"/>
                <a:ea typeface="Meiryo UI" charset="-128"/>
                <a:cs typeface="Meiryo UI" charset="-128"/>
              </a:rPr>
              <a:t>Lemonade</a:t>
            </a:r>
            <a:r>
              <a:rPr lang="ja-JP" altLang="en-US" sz="1108" dirty="0">
                <a:solidFill>
                  <a:schemeClr val="tx1">
                    <a:lumMod val="85000"/>
                    <a:lumOff val="15000"/>
                  </a:schemeClr>
                </a:solidFill>
                <a:latin typeface="Meiryo UI" charset="-128"/>
                <a:ea typeface="Meiryo UI" charset="-128"/>
                <a:cs typeface="Meiryo UI" charset="-128"/>
              </a:rPr>
              <a:t>社</a:t>
            </a:r>
            <a:r>
              <a:rPr lang="en-US" altLang="ja-JP" sz="1108" dirty="0">
                <a:solidFill>
                  <a:schemeClr val="tx1">
                    <a:lumMod val="85000"/>
                    <a:lumOff val="15000"/>
                  </a:schemeClr>
                </a:solidFill>
                <a:latin typeface="Meiryo UI" charset="-128"/>
                <a:ea typeface="Meiryo UI" charset="-128"/>
                <a:cs typeface="Meiryo UI" charset="-128"/>
              </a:rPr>
              <a:t> </a:t>
            </a:r>
            <a:r>
              <a:rPr lang="ja-JP" altLang="en-US" sz="1108" dirty="0">
                <a:solidFill>
                  <a:schemeClr val="tx1">
                    <a:lumMod val="85000"/>
                    <a:lumOff val="15000"/>
                  </a:schemeClr>
                </a:solidFill>
                <a:latin typeface="Meiryo UI" charset="-128"/>
                <a:ea typeface="Meiryo UI" charset="-128"/>
                <a:cs typeface="Meiryo UI" charset="-128"/>
              </a:rPr>
              <a:t>沿革</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en-US" altLang="ja-JP" sz="1108" dirty="0">
                <a:solidFill>
                  <a:schemeClr val="tx1">
                    <a:lumMod val="85000"/>
                    <a:lumOff val="15000"/>
                  </a:schemeClr>
                </a:solidFill>
                <a:latin typeface="Meiryo UI" charset="-128"/>
                <a:ea typeface="Meiryo UI" charset="-128"/>
                <a:cs typeface="Meiryo UI" charset="-128"/>
              </a:rPr>
              <a:t>2015</a:t>
            </a:r>
            <a:r>
              <a:rPr lang="ja-JP" altLang="en-US" sz="1108" dirty="0">
                <a:solidFill>
                  <a:schemeClr val="tx1">
                    <a:lumMod val="85000"/>
                    <a:lumOff val="15000"/>
                  </a:schemeClr>
                </a:solidFill>
                <a:latin typeface="Meiryo UI" charset="-128"/>
                <a:ea typeface="Meiryo UI" charset="-128"/>
                <a:cs typeface="Meiryo UI" charset="-128"/>
              </a:rPr>
              <a:t>年</a:t>
            </a:r>
            <a:r>
              <a:rPr lang="en-US" altLang="ja-JP" sz="1108" dirty="0">
                <a:solidFill>
                  <a:schemeClr val="tx1">
                    <a:lumMod val="85000"/>
                    <a:lumOff val="15000"/>
                  </a:schemeClr>
                </a:solidFill>
                <a:latin typeface="Meiryo UI" charset="-128"/>
                <a:ea typeface="Meiryo UI" charset="-128"/>
                <a:cs typeface="Meiryo UI" charset="-128"/>
              </a:rPr>
              <a:t>12</a:t>
            </a:r>
            <a:r>
              <a:rPr lang="ja-JP" altLang="en-US" sz="1108" dirty="0">
                <a:solidFill>
                  <a:schemeClr val="tx1">
                    <a:lumMod val="85000"/>
                    <a:lumOff val="15000"/>
                  </a:schemeClr>
                </a:solidFill>
                <a:latin typeface="Meiryo UI" charset="-128"/>
                <a:ea typeface="Meiryo UI" charset="-128"/>
                <a:cs typeface="Meiryo UI" charset="-128"/>
              </a:rPr>
              <a:t>月、米国の有力</a:t>
            </a:r>
            <a:r>
              <a:rPr lang="en-US" altLang="ja-JP" sz="1108" dirty="0">
                <a:solidFill>
                  <a:schemeClr val="tx1">
                    <a:lumMod val="85000"/>
                    <a:lumOff val="15000"/>
                  </a:schemeClr>
                </a:solidFill>
                <a:latin typeface="Meiryo UI" charset="-128"/>
                <a:ea typeface="Meiryo UI" charset="-128"/>
                <a:cs typeface="Meiryo UI" charset="-128"/>
              </a:rPr>
              <a:t>VC</a:t>
            </a:r>
            <a:r>
              <a:rPr lang="ja-JP" altLang="en-US" sz="1108" dirty="0" err="1">
                <a:solidFill>
                  <a:schemeClr val="tx1">
                    <a:lumMod val="85000"/>
                    <a:lumOff val="15000"/>
                  </a:schemeClr>
                </a:solidFill>
                <a:latin typeface="Meiryo UI" charset="-128"/>
                <a:ea typeface="Meiryo UI" charset="-128"/>
                <a:cs typeface="Meiryo UI" charset="-128"/>
              </a:rPr>
              <a:t>、</a:t>
            </a:r>
            <a:r>
              <a:rPr lang="en-US" altLang="ja-JP" sz="1108" dirty="0">
                <a:solidFill>
                  <a:schemeClr val="tx1">
                    <a:lumMod val="85000"/>
                    <a:lumOff val="15000"/>
                  </a:schemeClr>
                </a:solidFill>
                <a:latin typeface="Meiryo UI" charset="-128"/>
                <a:ea typeface="Meiryo UI" charset="-128"/>
                <a:cs typeface="Meiryo UI" charset="-128"/>
              </a:rPr>
              <a:t>Sequoia</a:t>
            </a:r>
            <a:r>
              <a:rPr lang="ja-JP" altLang="en-US" sz="1108" dirty="0">
                <a:solidFill>
                  <a:schemeClr val="tx1">
                    <a:lumMod val="85000"/>
                    <a:lumOff val="15000"/>
                  </a:schemeClr>
                </a:solidFill>
                <a:latin typeface="Meiryo UI" charset="-128"/>
                <a:ea typeface="Meiryo UI" charset="-128"/>
                <a:cs typeface="Meiryo UI" charset="-128"/>
              </a:rPr>
              <a:t>が</a:t>
            </a:r>
            <a:r>
              <a:rPr lang="en-US" altLang="ja-JP" sz="1108" dirty="0">
                <a:solidFill>
                  <a:schemeClr val="tx1">
                    <a:lumMod val="85000"/>
                    <a:lumOff val="15000"/>
                  </a:schemeClr>
                </a:solidFill>
                <a:latin typeface="Meiryo UI" charset="-128"/>
                <a:ea typeface="Meiryo UI" charset="-128"/>
                <a:cs typeface="Meiryo UI" charset="-128"/>
              </a:rPr>
              <a:t>US$10M</a:t>
            </a:r>
            <a:r>
              <a:rPr lang="ja-JP" altLang="en-US" sz="1108" dirty="0">
                <a:solidFill>
                  <a:schemeClr val="tx1">
                    <a:lumMod val="85000"/>
                    <a:lumOff val="15000"/>
                  </a:schemeClr>
                </a:solidFill>
                <a:latin typeface="Meiryo UI" charset="-128"/>
                <a:ea typeface="Meiryo UI" charset="-128"/>
                <a:cs typeface="Meiryo UI" charset="-128"/>
              </a:rPr>
              <a:t>出資（同ラウンドで</a:t>
            </a:r>
            <a:r>
              <a:rPr lang="en-US" altLang="ja-JP" sz="1108" dirty="0" err="1">
                <a:solidFill>
                  <a:schemeClr val="tx1">
                    <a:lumMod val="85000"/>
                    <a:lumOff val="15000"/>
                  </a:schemeClr>
                </a:solidFill>
                <a:latin typeface="Meiryo UI" charset="-128"/>
                <a:ea typeface="Meiryo UI" charset="-128"/>
                <a:cs typeface="Meiryo UI" charset="-128"/>
              </a:rPr>
              <a:t>Alephe</a:t>
            </a:r>
            <a:r>
              <a:rPr lang="ja-JP" altLang="en-US" sz="1108" dirty="0">
                <a:solidFill>
                  <a:schemeClr val="tx1">
                    <a:lumMod val="85000"/>
                    <a:lumOff val="15000"/>
                  </a:schemeClr>
                </a:solidFill>
                <a:latin typeface="Meiryo UI" charset="-128"/>
                <a:ea typeface="Meiryo UI" charset="-128"/>
                <a:cs typeface="Meiryo UI" charset="-128"/>
              </a:rPr>
              <a:t>も出資）。</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en-US" altLang="ja-JP" sz="1108" dirty="0">
                <a:solidFill>
                  <a:schemeClr val="tx1">
                    <a:lumMod val="85000"/>
                    <a:lumOff val="15000"/>
                  </a:schemeClr>
                </a:solidFill>
                <a:latin typeface="Meiryo UI" charset="-128"/>
                <a:ea typeface="Meiryo UI" charset="-128"/>
                <a:cs typeface="Meiryo UI" charset="-128"/>
              </a:rPr>
              <a:t>2016</a:t>
            </a:r>
            <a:r>
              <a:rPr lang="ja-JP" altLang="en-US" sz="1108" dirty="0">
                <a:solidFill>
                  <a:schemeClr val="tx1">
                    <a:lumMod val="85000"/>
                    <a:lumOff val="15000"/>
                  </a:schemeClr>
                </a:solidFill>
                <a:latin typeface="Meiryo UI" charset="-128"/>
                <a:ea typeface="Meiryo UI" charset="-128"/>
                <a:cs typeface="Meiryo UI" charset="-128"/>
              </a:rPr>
              <a:t>年</a:t>
            </a:r>
            <a:r>
              <a:rPr lang="en-US" altLang="ja-JP" sz="1108" dirty="0">
                <a:solidFill>
                  <a:schemeClr val="tx1">
                    <a:lumMod val="85000"/>
                    <a:lumOff val="15000"/>
                  </a:schemeClr>
                </a:solidFill>
                <a:latin typeface="Meiryo UI" charset="-128"/>
                <a:ea typeface="Meiryo UI" charset="-128"/>
                <a:cs typeface="Meiryo UI" charset="-128"/>
              </a:rPr>
              <a:t>1〜2</a:t>
            </a:r>
            <a:r>
              <a:rPr lang="ja-JP" altLang="en-US" sz="1108" dirty="0">
                <a:solidFill>
                  <a:schemeClr val="tx1">
                    <a:lumMod val="85000"/>
                    <a:lumOff val="15000"/>
                  </a:schemeClr>
                </a:solidFill>
                <a:latin typeface="Meiryo UI" charset="-128"/>
                <a:ea typeface="Meiryo UI" charset="-128"/>
                <a:cs typeface="Meiryo UI" charset="-128"/>
              </a:rPr>
              <a:t>月、</a:t>
            </a:r>
            <a:r>
              <a:rPr lang="en-US" altLang="ja-JP" sz="1108" dirty="0">
                <a:solidFill>
                  <a:schemeClr val="tx1">
                    <a:lumMod val="85000"/>
                    <a:lumOff val="15000"/>
                  </a:schemeClr>
                </a:solidFill>
                <a:latin typeface="Meiryo UI" charset="-128"/>
                <a:ea typeface="Meiryo UI" charset="-128"/>
                <a:cs typeface="Meiryo UI" charset="-128"/>
              </a:rPr>
              <a:t>AIG</a:t>
            </a:r>
            <a:r>
              <a:rPr lang="ja-JP" altLang="en-US" sz="1108" dirty="0">
                <a:solidFill>
                  <a:schemeClr val="tx1">
                    <a:lumMod val="85000"/>
                    <a:lumOff val="15000"/>
                  </a:schemeClr>
                </a:solidFill>
                <a:latin typeface="Meiryo UI" charset="-128"/>
                <a:ea typeface="Meiryo UI" charset="-128"/>
                <a:cs typeface="Meiryo UI" charset="-128"/>
              </a:rPr>
              <a:t>や</a:t>
            </a:r>
            <a:r>
              <a:rPr lang="en-US" altLang="ja-JP" sz="1108" dirty="0">
                <a:solidFill>
                  <a:schemeClr val="tx1">
                    <a:lumMod val="85000"/>
                    <a:lumOff val="15000"/>
                  </a:schemeClr>
                </a:solidFill>
                <a:latin typeface="Meiryo UI" charset="-128"/>
                <a:ea typeface="Meiryo UI" charset="-128"/>
                <a:cs typeface="Meiryo UI" charset="-128"/>
              </a:rPr>
              <a:t>ACE</a:t>
            </a:r>
            <a:r>
              <a:rPr lang="ja-JP" altLang="en-US" sz="1108" dirty="0">
                <a:solidFill>
                  <a:schemeClr val="tx1">
                    <a:lumMod val="85000"/>
                    <a:lumOff val="15000"/>
                  </a:schemeClr>
                </a:solidFill>
                <a:latin typeface="Meiryo UI" charset="-128"/>
                <a:ea typeface="Meiryo UI" charset="-128"/>
                <a:cs typeface="Meiryo UI" charset="-128"/>
              </a:rPr>
              <a:t>の</a:t>
            </a:r>
            <a:r>
              <a:rPr lang="en-US" altLang="ja-JP" sz="1108" dirty="0">
                <a:solidFill>
                  <a:schemeClr val="tx1">
                    <a:lumMod val="85000"/>
                    <a:lumOff val="15000"/>
                  </a:schemeClr>
                </a:solidFill>
                <a:latin typeface="Meiryo UI" charset="-128"/>
                <a:ea typeface="Meiryo UI" charset="-128"/>
                <a:cs typeface="Meiryo UI" charset="-128"/>
              </a:rPr>
              <a:t>C</a:t>
            </a:r>
            <a:r>
              <a:rPr lang="ja-JP" altLang="en-US" sz="1108" dirty="0">
                <a:solidFill>
                  <a:schemeClr val="tx1">
                    <a:lumMod val="85000"/>
                    <a:lumOff val="15000"/>
                  </a:schemeClr>
                </a:solidFill>
                <a:latin typeface="Meiryo UI" charset="-128"/>
                <a:ea typeface="Meiryo UI" charset="-128"/>
                <a:cs typeface="Meiryo UI" charset="-128"/>
              </a:rPr>
              <a:t>クラス（役員）を次々に採用。また</a:t>
            </a:r>
            <a:r>
              <a:rPr lang="en-US" altLang="ja-JP" sz="1108" dirty="0">
                <a:solidFill>
                  <a:schemeClr val="tx1">
                    <a:lumMod val="85000"/>
                    <a:lumOff val="15000"/>
                  </a:schemeClr>
                </a:solidFill>
                <a:latin typeface="Meiryo UI" charset="-128"/>
                <a:ea typeface="Meiryo UI" charset="-128"/>
                <a:cs typeface="Meiryo UI" charset="-128"/>
              </a:rPr>
              <a:t>Chief Behavioral Officer</a:t>
            </a:r>
            <a:r>
              <a:rPr lang="ja-JP" altLang="en-US" sz="1108" dirty="0">
                <a:solidFill>
                  <a:schemeClr val="tx1">
                    <a:lumMod val="85000"/>
                    <a:lumOff val="15000"/>
                  </a:schemeClr>
                </a:solidFill>
                <a:latin typeface="Meiryo UI" charset="-128"/>
                <a:ea typeface="Meiryo UI" charset="-128"/>
                <a:cs typeface="Meiryo UI" charset="-128"/>
              </a:rPr>
              <a:t>として、行動経済学の権威である</a:t>
            </a:r>
            <a:r>
              <a:rPr lang="en-US" altLang="ja-JP" sz="1108" dirty="0">
                <a:solidFill>
                  <a:schemeClr val="tx1">
                    <a:lumMod val="85000"/>
                    <a:lumOff val="15000"/>
                  </a:schemeClr>
                </a:solidFill>
                <a:latin typeface="Meiryo UI" charset="-128"/>
                <a:ea typeface="Meiryo UI" charset="-128"/>
                <a:cs typeface="Meiryo UI" charset="-128"/>
              </a:rPr>
              <a:t>Duke</a:t>
            </a:r>
            <a:r>
              <a:rPr lang="ja-JP" altLang="en-US" sz="1108" dirty="0">
                <a:solidFill>
                  <a:schemeClr val="tx1">
                    <a:lumMod val="85000"/>
                    <a:lumOff val="15000"/>
                  </a:schemeClr>
                </a:solidFill>
                <a:latin typeface="Meiryo UI" charset="-128"/>
                <a:ea typeface="Meiryo UI" charset="-128"/>
                <a:cs typeface="Meiryo UI" charset="-128"/>
              </a:rPr>
              <a:t>大の</a:t>
            </a:r>
            <a:r>
              <a:rPr lang="en-US" altLang="ja-JP" sz="1108" dirty="0">
                <a:solidFill>
                  <a:schemeClr val="tx1">
                    <a:lumMod val="85000"/>
                    <a:lumOff val="15000"/>
                  </a:schemeClr>
                </a:solidFill>
                <a:latin typeface="Meiryo UI" charset="-128"/>
                <a:ea typeface="Meiryo UI" charset="-128"/>
                <a:cs typeface="Meiryo UI" charset="-128"/>
              </a:rPr>
              <a:t>Dan </a:t>
            </a:r>
            <a:r>
              <a:rPr lang="en-US" altLang="ja-JP" sz="1108" dirty="0" err="1">
                <a:solidFill>
                  <a:schemeClr val="tx1">
                    <a:lumMod val="85000"/>
                    <a:lumOff val="15000"/>
                  </a:schemeClr>
                </a:solidFill>
                <a:latin typeface="Meiryo UI" charset="-128"/>
                <a:ea typeface="Meiryo UI" charset="-128"/>
                <a:cs typeface="Meiryo UI" charset="-128"/>
              </a:rPr>
              <a:t>Ariely</a:t>
            </a:r>
            <a:r>
              <a:rPr lang="ja-JP" altLang="en-US" sz="1108" dirty="0">
                <a:solidFill>
                  <a:schemeClr val="tx1">
                    <a:lumMod val="85000"/>
                    <a:lumOff val="15000"/>
                  </a:schemeClr>
                </a:solidFill>
                <a:latin typeface="Meiryo UI" charset="-128"/>
                <a:ea typeface="Meiryo UI" charset="-128"/>
                <a:cs typeface="Meiryo UI" charset="-128"/>
              </a:rPr>
              <a:t>を同年</a:t>
            </a:r>
            <a:r>
              <a:rPr lang="en-US" altLang="ja-JP" sz="1108" dirty="0">
                <a:solidFill>
                  <a:schemeClr val="tx1">
                    <a:lumMod val="85000"/>
                    <a:lumOff val="15000"/>
                  </a:schemeClr>
                </a:solidFill>
                <a:latin typeface="Meiryo UI" charset="-128"/>
                <a:ea typeface="Meiryo UI" charset="-128"/>
                <a:cs typeface="Meiryo UI" charset="-128"/>
              </a:rPr>
              <a:t>2</a:t>
            </a:r>
            <a:r>
              <a:rPr lang="ja-JP" altLang="en-US" sz="1108" dirty="0">
                <a:solidFill>
                  <a:schemeClr val="tx1">
                    <a:lumMod val="85000"/>
                    <a:lumOff val="15000"/>
                  </a:schemeClr>
                </a:solidFill>
                <a:latin typeface="Meiryo UI" charset="-128"/>
                <a:ea typeface="Meiryo UI" charset="-128"/>
                <a:cs typeface="Meiryo UI" charset="-128"/>
              </a:rPr>
              <a:t>月に採用。</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同年</a:t>
            </a:r>
            <a:r>
              <a:rPr lang="en-US" altLang="ja-JP" sz="1108" dirty="0">
                <a:solidFill>
                  <a:schemeClr val="tx1">
                    <a:lumMod val="85000"/>
                    <a:lumOff val="15000"/>
                  </a:schemeClr>
                </a:solidFill>
                <a:latin typeface="Meiryo UI" charset="-128"/>
                <a:ea typeface="Meiryo UI" charset="-128"/>
                <a:cs typeface="Meiryo UI" charset="-128"/>
              </a:rPr>
              <a:t>8</a:t>
            </a:r>
            <a:r>
              <a:rPr lang="ja-JP" altLang="en-US" sz="1108" dirty="0">
                <a:solidFill>
                  <a:schemeClr val="tx1">
                    <a:lumMod val="85000"/>
                    <a:lumOff val="15000"/>
                  </a:schemeClr>
                </a:solidFill>
                <a:latin typeface="Meiryo UI" charset="-128"/>
                <a:ea typeface="Meiryo UI" charset="-128"/>
                <a:cs typeface="Meiryo UI" charset="-128"/>
              </a:rPr>
              <a:t>月に</a:t>
            </a:r>
            <a:r>
              <a:rPr lang="en-US" altLang="ja-JP" sz="1108" dirty="0">
                <a:solidFill>
                  <a:schemeClr val="tx1">
                    <a:lumMod val="85000"/>
                    <a:lumOff val="15000"/>
                  </a:schemeClr>
                </a:solidFill>
                <a:latin typeface="Meiryo UI" charset="-128"/>
                <a:ea typeface="Meiryo UI" charset="-128"/>
                <a:cs typeface="Meiryo UI" charset="-128"/>
              </a:rPr>
              <a:t>XL-RE</a:t>
            </a:r>
            <a:r>
              <a:rPr lang="ja-JP" altLang="en-US" sz="1108" dirty="0">
                <a:solidFill>
                  <a:schemeClr val="tx1">
                    <a:lumMod val="85000"/>
                    <a:lumOff val="15000"/>
                  </a:schemeClr>
                </a:solidFill>
                <a:latin typeface="Meiryo UI" charset="-128"/>
                <a:ea typeface="Meiryo UI" charset="-128"/>
                <a:cs typeface="Meiryo UI" charset="-128"/>
              </a:rPr>
              <a:t>の</a:t>
            </a:r>
            <a:r>
              <a:rPr lang="en-US" altLang="ja-JP" sz="1108" dirty="0">
                <a:solidFill>
                  <a:schemeClr val="tx1">
                    <a:lumMod val="85000"/>
                    <a:lumOff val="15000"/>
                  </a:schemeClr>
                </a:solidFill>
                <a:latin typeface="Meiryo UI" charset="-128"/>
                <a:ea typeface="Meiryo UI" charset="-128"/>
                <a:cs typeface="Meiryo UI" charset="-128"/>
              </a:rPr>
              <a:t>CVC</a:t>
            </a:r>
            <a:r>
              <a:rPr lang="ja-JP" altLang="en-US" sz="1108" dirty="0">
                <a:solidFill>
                  <a:schemeClr val="tx1">
                    <a:lumMod val="85000"/>
                    <a:lumOff val="15000"/>
                  </a:schemeClr>
                </a:solidFill>
                <a:latin typeface="Meiryo UI" charset="-128"/>
                <a:ea typeface="Meiryo UI" charset="-128"/>
                <a:cs typeface="Meiryo UI" charset="-128"/>
              </a:rPr>
              <a:t>である、</a:t>
            </a:r>
            <a:r>
              <a:rPr lang="en-US" altLang="ja-JP" sz="1108" dirty="0">
                <a:solidFill>
                  <a:schemeClr val="tx1">
                    <a:lumMod val="85000"/>
                    <a:lumOff val="15000"/>
                  </a:schemeClr>
                </a:solidFill>
                <a:latin typeface="Meiryo UI" charset="-128"/>
                <a:ea typeface="Meiryo UI" charset="-128"/>
                <a:cs typeface="Meiryo UI" charset="-128"/>
              </a:rPr>
              <a:t>XL-Innovate</a:t>
            </a:r>
            <a:r>
              <a:rPr lang="ja-JP" altLang="en-US" sz="1108" dirty="0">
                <a:solidFill>
                  <a:schemeClr val="tx1">
                    <a:lumMod val="85000"/>
                    <a:lumOff val="15000"/>
                  </a:schemeClr>
                </a:solidFill>
                <a:latin typeface="Meiryo UI" charset="-128"/>
                <a:ea typeface="Meiryo UI" charset="-128"/>
                <a:cs typeface="Meiryo UI" charset="-128"/>
              </a:rPr>
              <a:t>が出資。</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同年</a:t>
            </a:r>
            <a:r>
              <a:rPr lang="en-US" altLang="ja-JP" sz="1108" dirty="0">
                <a:solidFill>
                  <a:schemeClr val="tx1">
                    <a:lumMod val="85000"/>
                    <a:lumOff val="15000"/>
                  </a:schemeClr>
                </a:solidFill>
                <a:latin typeface="Meiryo UI" charset="-128"/>
                <a:ea typeface="Meiryo UI" charset="-128"/>
                <a:cs typeface="Meiryo UI" charset="-128"/>
              </a:rPr>
              <a:t>9</a:t>
            </a:r>
            <a:r>
              <a:rPr lang="ja-JP" altLang="en-US" sz="1108" dirty="0">
                <a:solidFill>
                  <a:schemeClr val="tx1">
                    <a:lumMod val="85000"/>
                    <a:lumOff val="15000"/>
                  </a:schemeClr>
                </a:solidFill>
                <a:latin typeface="Meiryo UI" charset="-128"/>
                <a:ea typeface="Meiryo UI" charset="-128"/>
                <a:cs typeface="Meiryo UI" charset="-128"/>
              </a:rPr>
              <a:t>月</a:t>
            </a:r>
            <a:r>
              <a:rPr lang="en-US" altLang="ja-JP" sz="1108" dirty="0">
                <a:solidFill>
                  <a:schemeClr val="tx1">
                    <a:lumMod val="85000"/>
                    <a:lumOff val="15000"/>
                  </a:schemeClr>
                </a:solidFill>
                <a:latin typeface="Meiryo UI" charset="-128"/>
                <a:ea typeface="Meiryo UI" charset="-128"/>
                <a:cs typeface="Meiryo UI" charset="-128"/>
              </a:rPr>
              <a:t>21</a:t>
            </a:r>
            <a:r>
              <a:rPr lang="ja-JP" altLang="en-US" sz="1108" dirty="0">
                <a:solidFill>
                  <a:schemeClr val="tx1">
                    <a:lumMod val="85000"/>
                    <a:lumOff val="15000"/>
                  </a:schemeClr>
                </a:solidFill>
                <a:latin typeface="Meiryo UI" charset="-128"/>
                <a:ea typeface="Meiryo UI" charset="-128"/>
                <a:cs typeface="Meiryo UI" charset="-128"/>
              </a:rPr>
              <a:t>日、スマホ用のアプリの発表とともに、家財保険の取り扱いを</a:t>
            </a:r>
            <a:r>
              <a:rPr lang="en-US" altLang="ja-JP" sz="1108" dirty="0">
                <a:solidFill>
                  <a:schemeClr val="tx1">
                    <a:lumMod val="85000"/>
                    <a:lumOff val="15000"/>
                  </a:schemeClr>
                </a:solidFill>
                <a:latin typeface="Meiryo UI" charset="-128"/>
                <a:ea typeface="Meiryo UI" charset="-128"/>
                <a:cs typeface="Meiryo UI" charset="-128"/>
              </a:rPr>
              <a:t>NY</a:t>
            </a:r>
            <a:r>
              <a:rPr lang="ja-JP" altLang="en-US" sz="1108" dirty="0">
                <a:solidFill>
                  <a:schemeClr val="tx1">
                    <a:lumMod val="85000"/>
                    <a:lumOff val="15000"/>
                  </a:schemeClr>
                </a:solidFill>
                <a:latin typeface="Meiryo UI" charset="-128"/>
                <a:ea typeface="Meiryo UI" charset="-128"/>
                <a:cs typeface="Meiryo UI" charset="-128"/>
              </a:rPr>
              <a:t>州で開始すると発表。</a:t>
            </a:r>
          </a:p>
        </p:txBody>
      </p:sp>
      <p:sp>
        <p:nvSpPr>
          <p:cNvPr id="6" name="正方形/長方形 5"/>
          <p:cNvSpPr>
            <a:spLocks noChangeArrowheads="1"/>
          </p:cNvSpPr>
          <p:nvPr/>
        </p:nvSpPr>
        <p:spPr bwMode="auto">
          <a:xfrm>
            <a:off x="148166" y="2764300"/>
            <a:ext cx="4386462" cy="3392049"/>
          </a:xfrm>
          <a:prstGeom prst="rect">
            <a:avLst/>
          </a:prstGeom>
          <a:solidFill>
            <a:schemeClr val="bg1"/>
          </a:solidFill>
          <a:ln>
            <a:noFill/>
          </a:ln>
          <a:effectLst>
            <a:outerShdw blurRad="50800" dist="38100" dir="2700000" algn="tl" rotWithShape="0">
              <a:srgbClr val="262626">
                <a:alpha val="74998"/>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lstStyle/>
          <a:p>
            <a:pPr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２．業務内容</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en-US" altLang="ja-JP" sz="1108" dirty="0">
                <a:solidFill>
                  <a:schemeClr val="tx1">
                    <a:lumMod val="85000"/>
                    <a:lumOff val="15000"/>
                  </a:schemeClr>
                </a:solidFill>
                <a:latin typeface="Meiryo UI" charset="-128"/>
                <a:ea typeface="Meiryo UI" charset="-128"/>
                <a:cs typeface="Meiryo UI" charset="-128"/>
              </a:rPr>
              <a:t>NY</a:t>
            </a:r>
            <a:r>
              <a:rPr lang="ja-JP" altLang="en-US" sz="1108" dirty="0">
                <a:solidFill>
                  <a:schemeClr val="tx1">
                    <a:lumMod val="85000"/>
                    <a:lumOff val="15000"/>
                  </a:schemeClr>
                </a:solidFill>
                <a:latin typeface="Meiryo UI" charset="-128"/>
                <a:ea typeface="Meiryo UI" charset="-128"/>
                <a:cs typeface="Meiryo UI" charset="-128"/>
              </a:rPr>
              <a:t>州ｘ家財保険のみを販売。契約手続きは、チャット型のアプリで住所等契約情報を</a:t>
            </a:r>
            <a:r>
              <a:rPr lang="ja-JP" altLang="en-US" sz="1108" b="1" u="sng" dirty="0">
                <a:solidFill>
                  <a:schemeClr val="tx1">
                    <a:lumMod val="85000"/>
                    <a:lumOff val="15000"/>
                  </a:schemeClr>
                </a:solidFill>
                <a:latin typeface="Meiryo UI" charset="-128"/>
                <a:ea typeface="Meiryo UI" charset="-128"/>
                <a:cs typeface="Meiryo UI" charset="-128"/>
              </a:rPr>
              <a:t>”対話形式”</a:t>
            </a:r>
            <a:r>
              <a:rPr lang="ja-JP" altLang="en-US" sz="1108" dirty="0">
                <a:solidFill>
                  <a:schemeClr val="tx1">
                    <a:lumMod val="85000"/>
                    <a:lumOff val="15000"/>
                  </a:schemeClr>
                </a:solidFill>
                <a:latin typeface="Meiryo UI" charset="-128"/>
                <a:ea typeface="Meiryo UI" charset="-128"/>
                <a:cs typeface="Meiryo UI" charset="-128"/>
              </a:rPr>
              <a:t>で</a:t>
            </a:r>
            <a:r>
              <a:rPr lang="en-US" altLang="ja-JP" sz="1108" dirty="0">
                <a:solidFill>
                  <a:schemeClr val="tx1">
                    <a:lumMod val="85000"/>
                    <a:lumOff val="15000"/>
                  </a:schemeClr>
                </a:solidFill>
                <a:latin typeface="Meiryo UI" charset="-128"/>
                <a:ea typeface="Meiryo UI" charset="-128"/>
                <a:cs typeface="Meiryo UI" charset="-128"/>
              </a:rPr>
              <a:t>AI</a:t>
            </a:r>
            <a:r>
              <a:rPr lang="ja-JP" altLang="en-US" sz="1108" dirty="0">
                <a:solidFill>
                  <a:schemeClr val="tx1">
                    <a:lumMod val="85000"/>
                    <a:lumOff val="15000"/>
                  </a:schemeClr>
                </a:solidFill>
                <a:latin typeface="Meiryo UI" charset="-128"/>
                <a:ea typeface="Meiryo UI" charset="-128"/>
                <a:cs typeface="Meiryo UI" charset="-128"/>
              </a:rPr>
              <a:t>に返答すると、保険料（月額）が試算され、免責金額、免責事項等も表示される。</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クレジットカード番号を入力し、契約完了。同時に既存契約のキャンセル代行も行う。また、保険引受利益が出た場合の寄付先選択を行う。</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事故通知も同様にアプリでチャットベースで行う。緊急のアシスタントサービスが必要かを確認したのち、事故内容を返答したのち、</a:t>
            </a:r>
            <a:r>
              <a:rPr lang="ja-JP" altLang="en-US" sz="1108" b="1" u="sng" dirty="0">
                <a:solidFill>
                  <a:schemeClr val="tx1">
                    <a:lumMod val="85000"/>
                    <a:lumOff val="15000"/>
                  </a:schemeClr>
                </a:solidFill>
                <a:latin typeface="Meiryo UI" charset="-128"/>
                <a:ea typeface="Meiryo UI" charset="-128"/>
                <a:cs typeface="Meiryo UI" charset="-128"/>
              </a:rPr>
              <a:t>”事故の内容について説明を行う自分自身をビデオに録画”</a:t>
            </a:r>
            <a:r>
              <a:rPr lang="ja-JP" altLang="en-US" sz="1108" dirty="0">
                <a:solidFill>
                  <a:schemeClr val="tx1">
                    <a:lumMod val="85000"/>
                    <a:lumOff val="15000"/>
                  </a:schemeClr>
                </a:solidFill>
                <a:latin typeface="Meiryo UI" charset="-128"/>
                <a:ea typeface="Meiryo UI" charset="-128"/>
                <a:cs typeface="Meiryo UI" charset="-128"/>
              </a:rPr>
              <a:t>し送る。問題がない場合は、</a:t>
            </a:r>
            <a:r>
              <a:rPr lang="ja-JP" altLang="en-US" sz="1108" u="sng" dirty="0">
                <a:solidFill>
                  <a:schemeClr val="tx1">
                    <a:lumMod val="85000"/>
                    <a:lumOff val="15000"/>
                  </a:schemeClr>
                </a:solidFill>
                <a:latin typeface="Meiryo UI" charset="-128"/>
                <a:ea typeface="Meiryo UI" charset="-128"/>
                <a:cs typeface="Meiryo UI" charset="-128"/>
              </a:rPr>
              <a:t>その場で支払いが実行</a:t>
            </a:r>
            <a:r>
              <a:rPr lang="ja-JP" altLang="en-US" sz="1108" dirty="0">
                <a:solidFill>
                  <a:schemeClr val="tx1">
                    <a:lumMod val="85000"/>
                    <a:lumOff val="15000"/>
                  </a:schemeClr>
                </a:solidFill>
                <a:latin typeface="Meiryo UI" charset="-128"/>
                <a:ea typeface="Meiryo UI" charset="-128"/>
                <a:cs typeface="Meiryo UI" charset="-128"/>
              </a:rPr>
              <a:t>される。再保険は出資元である</a:t>
            </a:r>
            <a:r>
              <a:rPr lang="en-US" altLang="ja-JP" sz="1108" dirty="0">
                <a:solidFill>
                  <a:schemeClr val="tx1">
                    <a:lumMod val="85000"/>
                    <a:lumOff val="15000"/>
                  </a:schemeClr>
                </a:solidFill>
                <a:latin typeface="Meiryo UI" charset="-128"/>
                <a:ea typeface="Meiryo UI" charset="-128"/>
                <a:cs typeface="Meiryo UI" charset="-128"/>
              </a:rPr>
              <a:t>XL</a:t>
            </a:r>
            <a:r>
              <a:rPr lang="ja-JP" altLang="en-US" sz="1108" dirty="0">
                <a:solidFill>
                  <a:schemeClr val="tx1">
                    <a:lumMod val="85000"/>
                    <a:lumOff val="15000"/>
                  </a:schemeClr>
                </a:solidFill>
                <a:latin typeface="Meiryo UI" charset="-128"/>
                <a:ea typeface="Meiryo UI" charset="-128"/>
                <a:cs typeface="Meiryo UI" charset="-128"/>
              </a:rPr>
              <a:t> </a:t>
            </a:r>
            <a:r>
              <a:rPr lang="en-US" altLang="ja-JP" sz="1108" dirty="0">
                <a:solidFill>
                  <a:schemeClr val="tx1">
                    <a:lumMod val="85000"/>
                    <a:lumOff val="15000"/>
                  </a:schemeClr>
                </a:solidFill>
                <a:latin typeface="Meiryo UI" charset="-128"/>
                <a:ea typeface="Meiryo UI" charset="-128"/>
                <a:cs typeface="Meiryo UI" charset="-128"/>
              </a:rPr>
              <a:t>Re</a:t>
            </a:r>
            <a:r>
              <a:rPr lang="ja-JP" altLang="en-US" sz="1108" dirty="0">
                <a:solidFill>
                  <a:schemeClr val="tx1">
                    <a:lumMod val="85000"/>
                    <a:lumOff val="15000"/>
                  </a:schemeClr>
                </a:solidFill>
                <a:latin typeface="Meiryo UI" charset="-128"/>
                <a:ea typeface="Meiryo UI" charset="-128"/>
                <a:cs typeface="Meiryo UI" charset="-128"/>
              </a:rPr>
              <a:t>や、ロイズ、</a:t>
            </a:r>
            <a:r>
              <a:rPr lang="en-US" altLang="ja-JP" sz="1108" dirty="0" err="1">
                <a:solidFill>
                  <a:schemeClr val="tx1">
                    <a:lumMod val="85000"/>
                    <a:lumOff val="15000"/>
                  </a:schemeClr>
                </a:solidFill>
                <a:latin typeface="Meiryo UI" charset="-128"/>
                <a:ea typeface="Meiryo UI" charset="-128"/>
                <a:cs typeface="Meiryo UI" charset="-128"/>
              </a:rPr>
              <a:t>MunichRe</a:t>
            </a:r>
            <a:r>
              <a:rPr lang="ja-JP" altLang="en-US" sz="1108" dirty="0">
                <a:solidFill>
                  <a:schemeClr val="tx1">
                    <a:lumMod val="85000"/>
                    <a:lumOff val="15000"/>
                  </a:schemeClr>
                </a:solidFill>
                <a:latin typeface="Meiryo UI" charset="-128"/>
                <a:ea typeface="Meiryo UI" charset="-128"/>
                <a:cs typeface="Meiryo UI" charset="-128"/>
              </a:rPr>
              <a:t>などが引き受けているとみられる。</a:t>
            </a:r>
            <a:endParaRPr lang="en-US" altLang="ja-JP" sz="1108" dirty="0">
              <a:solidFill>
                <a:schemeClr val="tx1">
                  <a:lumMod val="85000"/>
                  <a:lumOff val="15000"/>
                </a:schemeClr>
              </a:solidFill>
              <a:latin typeface="Meiryo UI" charset="-128"/>
              <a:ea typeface="Meiryo UI" charset="-128"/>
              <a:cs typeface="Meiryo UI" charset="-128"/>
            </a:endParaRPr>
          </a:p>
        </p:txBody>
      </p:sp>
      <p:sp>
        <p:nvSpPr>
          <p:cNvPr id="7" name="正方形/長方形 6"/>
          <p:cNvSpPr>
            <a:spLocks noChangeArrowheads="1"/>
          </p:cNvSpPr>
          <p:nvPr/>
        </p:nvSpPr>
        <p:spPr bwMode="auto">
          <a:xfrm>
            <a:off x="4604446" y="937444"/>
            <a:ext cx="4386462" cy="2193231"/>
          </a:xfrm>
          <a:prstGeom prst="rect">
            <a:avLst/>
          </a:prstGeom>
          <a:solidFill>
            <a:schemeClr val="bg1"/>
          </a:solidFill>
          <a:ln>
            <a:noFill/>
          </a:ln>
          <a:effectLst>
            <a:outerShdw blurRad="50800" dist="38100" dir="2700000" algn="tl" rotWithShape="0">
              <a:srgbClr val="262626">
                <a:alpha val="74998"/>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lstStyle/>
          <a:p>
            <a:pPr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３．戦略・特異性</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en-US" altLang="ja-JP" sz="1108" dirty="0">
                <a:solidFill>
                  <a:schemeClr val="tx1">
                    <a:lumMod val="85000"/>
                    <a:lumOff val="15000"/>
                  </a:schemeClr>
                </a:solidFill>
                <a:latin typeface="Meiryo UI" charset="-128"/>
                <a:ea typeface="Meiryo UI" charset="-128"/>
                <a:cs typeface="Meiryo UI" charset="-128"/>
              </a:rPr>
              <a:t>B-Corp</a:t>
            </a:r>
            <a:r>
              <a:rPr lang="ja-JP" altLang="en-US" sz="1108" dirty="0">
                <a:solidFill>
                  <a:schemeClr val="tx1">
                    <a:lumMod val="85000"/>
                    <a:lumOff val="15000"/>
                  </a:schemeClr>
                </a:solidFill>
                <a:latin typeface="Meiryo UI" charset="-128"/>
                <a:ea typeface="Meiryo UI" charset="-128"/>
                <a:cs typeface="Meiryo UI" charset="-128"/>
              </a:rPr>
              <a:t>認証を取得しており、配当主義でなく協働分散型の相互扶助を柱としている。そのため、利益の源泉は自社代理店の手数料であり、保険料は純保険料として計上し、保険引受利益は地域の</a:t>
            </a:r>
            <a:r>
              <a:rPr lang="en-US" altLang="ja-JP" sz="1108" dirty="0">
                <a:solidFill>
                  <a:schemeClr val="tx1">
                    <a:lumMod val="85000"/>
                    <a:lumOff val="15000"/>
                  </a:schemeClr>
                </a:solidFill>
                <a:latin typeface="Meiryo UI" charset="-128"/>
                <a:ea typeface="Meiryo UI" charset="-128"/>
                <a:cs typeface="Meiryo UI" charset="-128"/>
              </a:rPr>
              <a:t>NPO</a:t>
            </a:r>
            <a:r>
              <a:rPr lang="ja-JP" altLang="en-US" sz="1108" dirty="0">
                <a:solidFill>
                  <a:schemeClr val="tx1">
                    <a:lumMod val="85000"/>
                    <a:lumOff val="15000"/>
                  </a:schemeClr>
                </a:solidFill>
                <a:latin typeface="Meiryo UI" charset="-128"/>
                <a:ea typeface="Meiryo UI" charset="-128"/>
                <a:cs typeface="Meiryo UI" charset="-128"/>
              </a:rPr>
              <a:t>や</a:t>
            </a:r>
            <a:r>
              <a:rPr lang="en-US" altLang="ja-JP" sz="1108" dirty="0">
                <a:solidFill>
                  <a:schemeClr val="tx1">
                    <a:lumMod val="85000"/>
                    <a:lumOff val="15000"/>
                  </a:schemeClr>
                </a:solidFill>
                <a:latin typeface="Meiryo UI" charset="-128"/>
                <a:ea typeface="Meiryo UI" charset="-128"/>
                <a:cs typeface="Meiryo UI" charset="-128"/>
              </a:rPr>
              <a:t>NGO</a:t>
            </a:r>
            <a:r>
              <a:rPr lang="ja-JP" altLang="en-US" sz="1108" dirty="0">
                <a:solidFill>
                  <a:schemeClr val="tx1">
                    <a:lumMod val="85000"/>
                    <a:lumOff val="15000"/>
                  </a:schemeClr>
                </a:solidFill>
                <a:latin typeface="Meiryo UI" charset="-128"/>
                <a:ea typeface="Meiryo UI" charset="-128"/>
                <a:cs typeface="Meiryo UI" charset="-128"/>
              </a:rPr>
              <a:t>団体に寄付する形をとっていて、同じ寄付先を選択したグループで</a:t>
            </a:r>
            <a:r>
              <a:rPr lang="en-US" altLang="ja-JP" sz="1108" dirty="0">
                <a:solidFill>
                  <a:schemeClr val="tx1">
                    <a:lumMod val="85000"/>
                    <a:lumOff val="15000"/>
                  </a:schemeClr>
                </a:solidFill>
                <a:latin typeface="Meiryo UI" charset="-128"/>
                <a:ea typeface="Meiryo UI" charset="-128"/>
                <a:cs typeface="Meiryo UI" charset="-128"/>
              </a:rPr>
              <a:t>P2P</a:t>
            </a:r>
            <a:r>
              <a:rPr lang="ja-JP" altLang="en-US" sz="1108" dirty="0">
                <a:solidFill>
                  <a:schemeClr val="tx1">
                    <a:lumMod val="85000"/>
                    <a:lumOff val="15000"/>
                  </a:schemeClr>
                </a:solidFill>
                <a:latin typeface="Meiryo UI" charset="-128"/>
                <a:ea typeface="Meiryo UI" charset="-128"/>
                <a:cs typeface="Meiryo UI" charset="-128"/>
              </a:rPr>
              <a:t>として協力する仕組としている。</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また、アプリの見た目だけでなく、後ろで稼働しているテクノロジーも先進的で、チャットの</a:t>
            </a:r>
            <a:r>
              <a:rPr lang="en-US" altLang="ja-JP" sz="1108" dirty="0">
                <a:solidFill>
                  <a:schemeClr val="tx1">
                    <a:lumMod val="85000"/>
                    <a:lumOff val="15000"/>
                  </a:schemeClr>
                </a:solidFill>
                <a:latin typeface="Meiryo UI" charset="-128"/>
                <a:ea typeface="Meiryo UI" charset="-128"/>
                <a:cs typeface="Meiryo UI" charset="-128"/>
              </a:rPr>
              <a:t>AI</a:t>
            </a:r>
            <a:r>
              <a:rPr lang="ja-JP" altLang="en-US" sz="1108" dirty="0" err="1">
                <a:solidFill>
                  <a:schemeClr val="tx1">
                    <a:lumMod val="85000"/>
                    <a:lumOff val="15000"/>
                  </a:schemeClr>
                </a:solidFill>
                <a:latin typeface="Meiryo UI" charset="-128"/>
                <a:ea typeface="Meiryo UI" charset="-128"/>
                <a:cs typeface="Meiryo UI" charset="-128"/>
              </a:rPr>
              <a:t>だけで</a:t>
            </a:r>
            <a:r>
              <a:rPr lang="ja-JP" altLang="en-US" sz="1108" dirty="0">
                <a:solidFill>
                  <a:schemeClr val="tx1">
                    <a:lumMod val="85000"/>
                    <a:lumOff val="15000"/>
                  </a:schemeClr>
                </a:solidFill>
                <a:latin typeface="Meiryo UI" charset="-128"/>
                <a:ea typeface="Meiryo UI" charset="-128"/>
                <a:cs typeface="Meiryo UI" charset="-128"/>
              </a:rPr>
              <a:t>なく、保険金請求時のビデオでは</a:t>
            </a:r>
            <a:r>
              <a:rPr lang="ja-JP" altLang="en-US" sz="1108" b="1" u="sng" dirty="0">
                <a:solidFill>
                  <a:schemeClr val="tx1">
                    <a:lumMod val="85000"/>
                    <a:lumOff val="15000"/>
                  </a:schemeClr>
                </a:solidFill>
                <a:latin typeface="Meiryo UI" charset="-128"/>
                <a:ea typeface="Meiryo UI" charset="-128"/>
                <a:cs typeface="Meiryo UI" charset="-128"/>
              </a:rPr>
              <a:t>不正検知用の解析</a:t>
            </a:r>
            <a:r>
              <a:rPr lang="en-US" altLang="ja-JP" sz="1108" b="1" u="sng" dirty="0">
                <a:solidFill>
                  <a:schemeClr val="tx1">
                    <a:lumMod val="85000"/>
                    <a:lumOff val="15000"/>
                  </a:schemeClr>
                </a:solidFill>
                <a:latin typeface="Meiryo UI" charset="-128"/>
                <a:ea typeface="Meiryo UI" charset="-128"/>
                <a:cs typeface="Meiryo UI" charset="-128"/>
              </a:rPr>
              <a:t>AI</a:t>
            </a:r>
            <a:r>
              <a:rPr lang="ja-JP" altLang="en-US" sz="1108" b="1" u="sng" dirty="0">
                <a:solidFill>
                  <a:schemeClr val="tx1">
                    <a:lumMod val="85000"/>
                    <a:lumOff val="15000"/>
                  </a:schemeClr>
                </a:solidFill>
                <a:latin typeface="Meiryo UI" charset="-128"/>
                <a:ea typeface="Meiryo UI" charset="-128"/>
                <a:cs typeface="Meiryo UI" charset="-128"/>
              </a:rPr>
              <a:t>が判定を行っている</a:t>
            </a:r>
            <a:r>
              <a:rPr lang="ja-JP" altLang="en-US" sz="1108" dirty="0">
                <a:solidFill>
                  <a:schemeClr val="tx1">
                    <a:lumMod val="85000"/>
                    <a:lumOff val="15000"/>
                  </a:schemeClr>
                </a:solidFill>
                <a:latin typeface="Meiryo UI" charset="-128"/>
                <a:ea typeface="Meiryo UI" charset="-128"/>
                <a:cs typeface="Meiryo UI" charset="-128"/>
              </a:rPr>
              <a:t>と思われる（この部分が同社のノウハウと考えられる）。</a:t>
            </a:r>
            <a:endParaRPr lang="en-US" altLang="ja-JP" sz="1108" dirty="0">
              <a:solidFill>
                <a:schemeClr val="tx1">
                  <a:lumMod val="85000"/>
                  <a:lumOff val="15000"/>
                </a:schemeClr>
              </a:solidFill>
              <a:latin typeface="Meiryo UI" charset="-128"/>
              <a:ea typeface="Meiryo UI" charset="-128"/>
              <a:cs typeface="Meiryo UI" charset="-128"/>
            </a:endParaRPr>
          </a:p>
          <a:p>
            <a:pPr marL="337047" lvl="1"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今後は</a:t>
            </a:r>
            <a:r>
              <a:rPr lang="en-US" altLang="ja-JP" sz="1108" dirty="0">
                <a:solidFill>
                  <a:schemeClr val="tx1">
                    <a:lumMod val="85000"/>
                    <a:lumOff val="15000"/>
                  </a:schemeClr>
                </a:solidFill>
                <a:latin typeface="Meiryo UI" charset="-128"/>
                <a:ea typeface="Meiryo UI" charset="-128"/>
                <a:cs typeface="Meiryo UI" charset="-128"/>
              </a:rPr>
              <a:t>NY</a:t>
            </a:r>
            <a:r>
              <a:rPr lang="ja-JP" altLang="en-US" sz="1108" dirty="0">
                <a:solidFill>
                  <a:schemeClr val="tx1">
                    <a:lumMod val="85000"/>
                    <a:lumOff val="15000"/>
                  </a:schemeClr>
                </a:solidFill>
                <a:latin typeface="Meiryo UI" charset="-128"/>
                <a:ea typeface="Meiryo UI" charset="-128"/>
                <a:cs typeface="Meiryo UI" charset="-128"/>
              </a:rPr>
              <a:t>と同様に若者が多く、賃貸物件の多い</a:t>
            </a:r>
            <a:r>
              <a:rPr lang="en-US" altLang="ja-JP" sz="1108" dirty="0">
                <a:solidFill>
                  <a:schemeClr val="tx1">
                    <a:lumMod val="85000"/>
                    <a:lumOff val="15000"/>
                  </a:schemeClr>
                </a:solidFill>
                <a:latin typeface="Meiryo UI" charset="-128"/>
                <a:ea typeface="Meiryo UI" charset="-128"/>
                <a:cs typeface="Meiryo UI" charset="-128"/>
              </a:rPr>
              <a:t>SF</a:t>
            </a:r>
            <a:r>
              <a:rPr lang="ja-JP" altLang="en-US" sz="1108" dirty="0">
                <a:solidFill>
                  <a:schemeClr val="tx1">
                    <a:lumMod val="85000"/>
                    <a:lumOff val="15000"/>
                  </a:schemeClr>
                </a:solidFill>
                <a:latin typeface="Meiryo UI" charset="-128"/>
                <a:ea typeface="Meiryo UI" charset="-128"/>
                <a:cs typeface="Meiryo UI" charset="-128"/>
              </a:rPr>
              <a:t>などに範囲を広げると考えられるが、種目拡大については現時点では不明。</a:t>
            </a:r>
            <a:endParaRPr lang="en-US" altLang="ja-JP" sz="1108" dirty="0">
              <a:solidFill>
                <a:schemeClr val="tx1">
                  <a:lumMod val="85000"/>
                  <a:lumOff val="15000"/>
                </a:schemeClr>
              </a:solidFill>
              <a:latin typeface="Meiryo UI" charset="-128"/>
              <a:ea typeface="Meiryo UI" charset="-128"/>
              <a:cs typeface="Meiryo UI" charset="-128"/>
            </a:endParaRPr>
          </a:p>
        </p:txBody>
      </p:sp>
      <p:sp>
        <p:nvSpPr>
          <p:cNvPr id="8" name="正方形/長方形 7"/>
          <p:cNvSpPr>
            <a:spLocks noChangeArrowheads="1"/>
          </p:cNvSpPr>
          <p:nvPr/>
        </p:nvSpPr>
        <p:spPr bwMode="auto">
          <a:xfrm>
            <a:off x="4604446" y="3208311"/>
            <a:ext cx="4386462" cy="2948038"/>
          </a:xfrm>
          <a:prstGeom prst="rect">
            <a:avLst/>
          </a:prstGeom>
          <a:solidFill>
            <a:schemeClr val="bg1"/>
          </a:solidFill>
          <a:ln>
            <a:noFill/>
          </a:ln>
          <a:effectLst>
            <a:outerShdw blurRad="50800" dist="38100" dir="2700000" algn="tl" rotWithShape="0">
              <a:srgbClr val="262626">
                <a:alpha val="74998"/>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lstStyle/>
          <a:p>
            <a:pPr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４．スマホアプリ・プロセスイメージ（詳細は</a:t>
            </a:r>
            <a:r>
              <a:rPr lang="ja-JP" altLang="en-US" sz="1108" dirty="0">
                <a:solidFill>
                  <a:schemeClr val="tx1">
                    <a:lumMod val="85000"/>
                    <a:lumOff val="15000"/>
                  </a:schemeClr>
                </a:solidFill>
                <a:latin typeface="Meiryo UI" charset="-128"/>
                <a:ea typeface="Meiryo UI" charset="-128"/>
                <a:cs typeface="Meiryo UI" charset="-128"/>
                <a:hlinkClick r:id="rId2"/>
              </a:rPr>
              <a:t>ビデオ</a:t>
            </a:r>
            <a:r>
              <a:rPr lang="ja-JP" altLang="en-US" sz="1108" dirty="0">
                <a:solidFill>
                  <a:schemeClr val="tx1">
                    <a:lumMod val="85000"/>
                    <a:lumOff val="15000"/>
                  </a:schemeClr>
                </a:solidFill>
                <a:latin typeface="Meiryo UI" charset="-128"/>
                <a:ea typeface="Meiryo UI" charset="-128"/>
                <a:cs typeface="Meiryo UI" charset="-128"/>
              </a:rPr>
              <a:t>を）</a:t>
            </a:r>
            <a:endParaRPr lang="en-US" altLang="ja-JP" sz="1108" dirty="0">
              <a:solidFill>
                <a:schemeClr val="tx1">
                  <a:lumMod val="85000"/>
                  <a:lumOff val="15000"/>
                </a:schemeClr>
              </a:solidFill>
              <a:latin typeface="Meiryo UI" charset="-128"/>
              <a:ea typeface="Meiryo UI" charset="-128"/>
              <a:cs typeface="Meiryo UI" charset="-128"/>
            </a:endParaRPr>
          </a:p>
        </p:txBody>
      </p:sp>
      <p:pic>
        <p:nvPicPr>
          <p:cNvPr id="9" name="図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20734" y="3535467"/>
            <a:ext cx="2650580" cy="149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正方形/長方形 9"/>
          <p:cNvSpPr/>
          <p:nvPr/>
        </p:nvSpPr>
        <p:spPr>
          <a:xfrm>
            <a:off x="7480534" y="3390417"/>
            <a:ext cx="1528335" cy="1797287"/>
          </a:xfrm>
          <a:prstGeom prst="rect">
            <a:avLst/>
          </a:prstGeom>
        </p:spPr>
        <p:txBody>
          <a:bodyPr wrap="square">
            <a:spAutoFit/>
          </a:bodyPr>
          <a:lstStyle/>
          <a:p>
            <a:pPr marL="17585" defTabSz="992641" fontAlgn="auto">
              <a:spcBef>
                <a:spcPts val="0"/>
              </a:spcBef>
              <a:spcAft>
                <a:spcPts val="0"/>
              </a:spcAft>
              <a:defRPr/>
            </a:pPr>
            <a:r>
              <a:rPr lang="ja-JP" altLang="en-US"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rPr>
              <a:t>＜契約締結時＞</a:t>
            </a:r>
            <a:endParaRPr lang="en-US" altLang="ja-JP"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7316" indent="-15973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rPr>
              <a:t>住所、所有か賃貸か、火災警報器や既契約の有無を確認</a:t>
            </a:r>
            <a:endParaRPr lang="en-US" altLang="ja-JP"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7316" indent="-15973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rPr>
              <a:t>クレジットカード登録</a:t>
            </a:r>
            <a:endParaRPr lang="en-US" altLang="ja-JP"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7316" indent="-15973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rPr>
              <a:t>契約完了</a:t>
            </a:r>
            <a:endParaRPr lang="en-US" altLang="ja-JP"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7316" indent="-15973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rPr>
              <a:t>他契約は証券番号と承諾サインで、キャンセル処理を代行</a:t>
            </a:r>
          </a:p>
        </p:txBody>
      </p:sp>
      <p:sp>
        <p:nvSpPr>
          <p:cNvPr id="11" name="正方形/長方形 10"/>
          <p:cNvSpPr/>
          <p:nvPr/>
        </p:nvSpPr>
        <p:spPr>
          <a:xfrm>
            <a:off x="5003056" y="5049999"/>
            <a:ext cx="3987853" cy="1115305"/>
          </a:xfrm>
          <a:prstGeom prst="rect">
            <a:avLst/>
          </a:prstGeom>
        </p:spPr>
        <p:txBody>
          <a:bodyPr wrap="square">
            <a:spAutoFit/>
          </a:bodyPr>
          <a:lstStyle/>
          <a:p>
            <a:pPr defTabSz="992641" fontAlgn="auto">
              <a:spcBef>
                <a:spcPts val="0"/>
              </a:spcBef>
              <a:spcAft>
                <a:spcPts val="0"/>
              </a:spcAft>
              <a:defRPr/>
            </a:pPr>
            <a:r>
              <a:rPr lang="ja-JP" altLang="en-US" sz="1108" dirty="0">
                <a:solidFill>
                  <a:schemeClr val="tx1">
                    <a:lumMod val="85000"/>
                    <a:lumOff val="15000"/>
                  </a:schemeClr>
                </a:solidFill>
                <a:latin typeface="Meiryo UI" charset="-128"/>
                <a:ea typeface="Meiryo UI" charset="-128"/>
                <a:cs typeface="Meiryo UI" charset="-128"/>
              </a:rPr>
              <a:t>＜事故受付＞</a:t>
            </a:r>
            <a:endParaRPr lang="en-US" altLang="ja-JP" sz="1108" dirty="0">
              <a:solidFill>
                <a:schemeClr val="tx1">
                  <a:lumMod val="85000"/>
                  <a:lumOff val="15000"/>
                </a:schemeClr>
              </a:solidFill>
              <a:latin typeface="Meiryo UI" charset="-128"/>
              <a:ea typeface="Meiryo UI" charset="-128"/>
              <a:cs typeface="Meiryo UI" charset="-128"/>
            </a:endParaRPr>
          </a:p>
          <a:p>
            <a:pPr marL="212487" indent="-19490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charset="-128"/>
                <a:ea typeface="Meiryo UI" charset="-128"/>
                <a:cs typeface="Meiryo UI" charset="-128"/>
              </a:rPr>
              <a:t>事故内容、緊急アシスタントサービスが必要かなどを会話で返答</a:t>
            </a:r>
            <a:endParaRPr lang="en-US" altLang="ja-JP" sz="1108" dirty="0">
              <a:solidFill>
                <a:schemeClr val="tx1">
                  <a:lumMod val="85000"/>
                  <a:lumOff val="15000"/>
                </a:schemeClr>
              </a:solidFill>
              <a:latin typeface="Meiryo UI" charset="-128"/>
              <a:ea typeface="Meiryo UI" charset="-128"/>
              <a:cs typeface="Meiryo UI" charset="-128"/>
            </a:endParaRPr>
          </a:p>
          <a:p>
            <a:pPr marL="212487" indent="-19490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charset="-128"/>
                <a:ea typeface="Meiryo UI" charset="-128"/>
                <a:cs typeface="Meiryo UI" charset="-128"/>
              </a:rPr>
              <a:t>”事故の内容について説明を行う自分自身をビデオに録画”し送る</a:t>
            </a:r>
            <a:endParaRPr lang="en-US" altLang="ja-JP" sz="1108" dirty="0">
              <a:solidFill>
                <a:schemeClr val="tx1">
                  <a:lumMod val="85000"/>
                  <a:lumOff val="15000"/>
                </a:schemeClr>
              </a:solidFill>
              <a:latin typeface="Meiryo UI" charset="-128"/>
              <a:ea typeface="Meiryo UI" charset="-128"/>
              <a:cs typeface="Meiryo UI" charset="-128"/>
            </a:endParaRPr>
          </a:p>
          <a:p>
            <a:pPr marL="212487" indent="-19490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charset="-128"/>
                <a:ea typeface="Meiryo UI" charset="-128"/>
                <a:cs typeface="Meiryo UI" charset="-128"/>
              </a:rPr>
              <a:t>警察届け出などがあれば証明書を撮影し送る</a:t>
            </a:r>
            <a:endParaRPr lang="en-US" altLang="ja-JP" sz="1108" dirty="0">
              <a:solidFill>
                <a:schemeClr val="tx1">
                  <a:lumMod val="85000"/>
                  <a:lumOff val="15000"/>
                </a:schemeClr>
              </a:solidFill>
              <a:latin typeface="Meiryo UI" charset="-128"/>
              <a:ea typeface="Meiryo UI" charset="-128"/>
              <a:cs typeface="Meiryo UI" charset="-128"/>
            </a:endParaRPr>
          </a:p>
          <a:p>
            <a:pPr marL="212487" indent="-194901" defTabSz="992641" fontAlgn="auto">
              <a:spcBef>
                <a:spcPts val="0"/>
              </a:spcBef>
              <a:spcAft>
                <a:spcPts val="0"/>
              </a:spcAft>
              <a:buFont typeface="+mj-ea"/>
              <a:buAutoNum type="circleNumDbPlain"/>
              <a:defRPr/>
            </a:pPr>
            <a:r>
              <a:rPr lang="ja-JP" altLang="en-US" sz="1108" dirty="0">
                <a:solidFill>
                  <a:schemeClr val="tx1">
                    <a:lumMod val="85000"/>
                    <a:lumOff val="15000"/>
                  </a:schemeClr>
                </a:solidFill>
                <a:latin typeface="Meiryo UI" charset="-128"/>
                <a:ea typeface="Meiryo UI" charset="-128"/>
                <a:cs typeface="Meiryo UI" charset="-128"/>
              </a:rPr>
              <a:t>問題なければ、保険金が支払われ、事故受付の評価をして完了</a:t>
            </a:r>
            <a:endParaRPr lang="ja-JP" altLang="en-US" sz="1108" dirty="0">
              <a:solidFill>
                <a:schemeClr val="tx1">
                  <a:lumMod val="85000"/>
                  <a:lumOff val="15000"/>
                </a:schemeClr>
              </a:solidFill>
            </a:endParaRPr>
          </a:p>
        </p:txBody>
      </p:sp>
      <p:sp>
        <p:nvSpPr>
          <p:cNvPr id="31" name="正方形/長方形 30"/>
          <p:cNvSpPr/>
          <p:nvPr/>
        </p:nvSpPr>
        <p:spPr>
          <a:xfrm>
            <a:off x="1047505" y="5788246"/>
            <a:ext cx="3323077" cy="332308"/>
          </a:xfrm>
          <a:prstGeom prst="rect">
            <a:avLst/>
          </a:prstGeom>
          <a:solidFill>
            <a:srgbClr val="FF2F9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585">
                <a:latin typeface="Franklin Gothic Book" charset="0"/>
                <a:ea typeface="Franklin Gothic Book" charset="0"/>
                <a:cs typeface="Franklin Gothic Book" charset="0"/>
              </a:rPr>
              <a:t>100</a:t>
            </a:r>
            <a:endParaRPr lang="ja-JP" altLang="en-US" sz="2585" dirty="0">
              <a:latin typeface="Franklin Gothic Book" charset="0"/>
              <a:ea typeface="Franklin Gothic Book" charset="0"/>
              <a:cs typeface="Franklin Gothic Book" charset="0"/>
            </a:endParaRPr>
          </a:p>
        </p:txBody>
      </p:sp>
      <p:sp>
        <p:nvSpPr>
          <p:cNvPr id="33" name="正方形/長方形 32"/>
          <p:cNvSpPr/>
          <p:nvPr/>
        </p:nvSpPr>
        <p:spPr>
          <a:xfrm>
            <a:off x="2276883" y="5459878"/>
            <a:ext cx="2093699" cy="332308"/>
          </a:xfrm>
          <a:prstGeom prst="rect">
            <a:avLst/>
          </a:pr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dirty="0">
                <a:latin typeface="Franklin Gothic Book" charset="0"/>
                <a:ea typeface="Franklin Gothic Book" charset="0"/>
                <a:cs typeface="Franklin Gothic Book" charset="0"/>
              </a:rPr>
              <a:t>Loss</a:t>
            </a:r>
            <a:endParaRPr lang="ja-JP" altLang="en-US" sz="1477" dirty="0">
              <a:latin typeface="Franklin Gothic Book" charset="0"/>
              <a:ea typeface="Franklin Gothic Book" charset="0"/>
              <a:cs typeface="Franklin Gothic Book" charset="0"/>
            </a:endParaRPr>
          </a:p>
        </p:txBody>
      </p:sp>
      <p:sp>
        <p:nvSpPr>
          <p:cNvPr id="34" name="正方形/長方形 33"/>
          <p:cNvSpPr/>
          <p:nvPr/>
        </p:nvSpPr>
        <p:spPr>
          <a:xfrm>
            <a:off x="1213658" y="5459878"/>
            <a:ext cx="1063223" cy="332308"/>
          </a:xfrm>
          <a:prstGeom prst="rect">
            <a:avLst/>
          </a:prstGeom>
          <a:solidFill>
            <a:srgbClr val="94165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a:latin typeface="Franklin Gothic Book" charset="0"/>
                <a:ea typeface="Franklin Gothic Book" charset="0"/>
                <a:cs typeface="Franklin Gothic Book" charset="0"/>
              </a:rPr>
              <a:t>Expense</a:t>
            </a:r>
            <a:endParaRPr lang="ja-JP" altLang="en-US" sz="1477" dirty="0">
              <a:latin typeface="Franklin Gothic Book" charset="0"/>
              <a:ea typeface="Franklin Gothic Book" charset="0"/>
              <a:cs typeface="Franklin Gothic Book" charset="0"/>
            </a:endParaRPr>
          </a:p>
        </p:txBody>
      </p:sp>
      <p:sp>
        <p:nvSpPr>
          <p:cNvPr id="35" name="正方形/長方形 34"/>
          <p:cNvSpPr/>
          <p:nvPr/>
        </p:nvSpPr>
        <p:spPr>
          <a:xfrm>
            <a:off x="1047505" y="5459878"/>
            <a:ext cx="166154" cy="332308"/>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Franklin Gothic Book" charset="0"/>
              <a:ea typeface="Franklin Gothic Book" charset="0"/>
              <a:cs typeface="Franklin Gothic Book" charset="0"/>
            </a:endParaRPr>
          </a:p>
        </p:txBody>
      </p:sp>
      <p:sp>
        <p:nvSpPr>
          <p:cNvPr id="36" name="正方形/長方形 35"/>
          <p:cNvSpPr/>
          <p:nvPr/>
        </p:nvSpPr>
        <p:spPr>
          <a:xfrm>
            <a:off x="1213659" y="5127571"/>
            <a:ext cx="664615" cy="332308"/>
          </a:xfrm>
          <a:prstGeom prst="rect">
            <a:avLst/>
          </a:prstGeom>
          <a:solidFill>
            <a:srgbClr val="94165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77" dirty="0">
                <a:latin typeface="Franklin Gothic Book" charset="0"/>
                <a:ea typeface="Franklin Gothic Book" charset="0"/>
                <a:cs typeface="Franklin Gothic Book" charset="0"/>
              </a:rPr>
              <a:t>Com</a:t>
            </a:r>
            <a:endParaRPr lang="ja-JP" altLang="en-US" sz="1477" dirty="0">
              <a:latin typeface="Franklin Gothic Book" charset="0"/>
              <a:ea typeface="Franklin Gothic Book" charset="0"/>
              <a:cs typeface="Franklin Gothic Book" charset="0"/>
            </a:endParaRPr>
          </a:p>
        </p:txBody>
      </p:sp>
      <p:sp>
        <p:nvSpPr>
          <p:cNvPr id="37" name="正方形/長方形 36"/>
          <p:cNvSpPr/>
          <p:nvPr/>
        </p:nvSpPr>
        <p:spPr>
          <a:xfrm>
            <a:off x="1878273" y="5127571"/>
            <a:ext cx="398610" cy="332308"/>
          </a:xfrm>
          <a:prstGeom prst="rect">
            <a:avLst/>
          </a:prstGeom>
          <a:solidFill>
            <a:srgbClr val="94165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15" dirty="0" err="1">
                <a:latin typeface="Franklin Gothic Book" charset="0"/>
                <a:ea typeface="Franklin Gothic Book" charset="0"/>
                <a:cs typeface="Franklin Gothic Book" charset="0"/>
              </a:rPr>
              <a:t>Exp</a:t>
            </a:r>
            <a:endParaRPr lang="ja-JP" altLang="en-US" sz="1015" dirty="0">
              <a:latin typeface="Franklin Gothic Book" charset="0"/>
              <a:ea typeface="Franklin Gothic Book" charset="0"/>
              <a:cs typeface="Franklin Gothic Book" charset="0"/>
            </a:endParaRPr>
          </a:p>
        </p:txBody>
      </p:sp>
      <p:sp>
        <p:nvSpPr>
          <p:cNvPr id="38" name="円形吹き出し 37"/>
          <p:cNvSpPr/>
          <p:nvPr/>
        </p:nvSpPr>
        <p:spPr>
          <a:xfrm>
            <a:off x="321114" y="4840518"/>
            <a:ext cx="702714" cy="418962"/>
          </a:xfrm>
          <a:prstGeom prst="wedgeEllipseCallout">
            <a:avLst>
              <a:gd name="adj1" fmla="val 85631"/>
              <a:gd name="adj2" fmla="val 37449"/>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9">
                <a:solidFill>
                  <a:schemeClr val="tx1"/>
                </a:solidFill>
                <a:latin typeface="Franklin Gothic Book" charset="0"/>
                <a:ea typeface="Franklin Gothic Book" charset="0"/>
                <a:cs typeface="Franklin Gothic Book" charset="0"/>
              </a:rPr>
              <a:t>Profit</a:t>
            </a:r>
            <a:endParaRPr lang="ja-JP" altLang="en-US" sz="969" dirty="0">
              <a:solidFill>
                <a:schemeClr val="tx1"/>
              </a:solidFill>
              <a:latin typeface="Franklin Gothic Book" charset="0"/>
              <a:ea typeface="Franklin Gothic Book" charset="0"/>
              <a:cs typeface="Franklin Gothic Book" charset="0"/>
            </a:endParaRPr>
          </a:p>
        </p:txBody>
      </p:sp>
      <p:sp>
        <p:nvSpPr>
          <p:cNvPr id="40" name="円形吹き出し 39"/>
          <p:cNvSpPr/>
          <p:nvPr/>
        </p:nvSpPr>
        <p:spPr>
          <a:xfrm>
            <a:off x="0" y="5517245"/>
            <a:ext cx="922151" cy="565521"/>
          </a:xfrm>
          <a:prstGeom prst="wedgeEllipseCallout">
            <a:avLst>
              <a:gd name="adj1" fmla="val 71815"/>
              <a:gd name="adj2" fmla="val -18188"/>
            </a:avLst>
          </a:prstGeom>
          <a:solidFill>
            <a:schemeClr val="accent1"/>
          </a:solidFill>
          <a:ln w="6350">
            <a:solidFill>
              <a:srgbClr val="FFFFFF"/>
            </a:solidFill>
            <a:miter lim="400000"/>
          </a:ln>
          <a:effectLst>
            <a:outerShdw blurRad="25400" dist="25400" dir="2388334" rotWithShape="0">
              <a:srgbClr val="000000">
                <a:alpha val="79310"/>
              </a:srgbClr>
            </a:outerShdw>
          </a:effectLst>
        </p:spPr>
        <p:txBody>
          <a:bodyPr lIns="46892" tIns="46892" rIns="46892" bIns="46892" rtlCol="0" anchor="ctr"/>
          <a:lstStyle/>
          <a:p>
            <a:pPr algn="ctr"/>
            <a:r>
              <a:rPr lang="en-US" altLang="ja-JP" sz="969">
                <a:latin typeface="Franklin Gothic Book" charset="0"/>
                <a:ea typeface="Franklin Gothic Book" charset="0"/>
                <a:cs typeface="Franklin Gothic Book" charset="0"/>
                <a:sym typeface="Meiryo UI"/>
              </a:rPr>
              <a:t>NPO/NGO</a:t>
            </a:r>
            <a:endParaRPr lang="ja-JP" altLang="en-US" sz="969" dirty="0">
              <a:latin typeface="Franklin Gothic Book" charset="0"/>
              <a:ea typeface="Franklin Gothic Book" charset="0"/>
              <a:cs typeface="Franklin Gothic Book" charset="0"/>
              <a:sym typeface="Meiryo UI"/>
            </a:endParaRPr>
          </a:p>
        </p:txBody>
      </p:sp>
    </p:spTree>
    <p:extLst>
      <p:ext uri="{BB962C8B-B14F-4D97-AF65-F5344CB8AC3E}">
        <p14:creationId xmlns:p14="http://schemas.microsoft.com/office/powerpoint/2010/main" val="37142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2"/>
          <p:cNvSpPr>
            <a:spLocks noGrp="1"/>
          </p:cNvSpPr>
          <p:nvPr>
            <p:ph type="ctrTitle"/>
          </p:nvPr>
        </p:nvSpPr>
        <p:spPr/>
        <p:txBody>
          <a:bodyPr>
            <a:normAutofit/>
          </a:bodyPr>
          <a:lstStyle/>
          <a:p>
            <a:pPr eaLnBrk="1" hangingPunct="1"/>
            <a:r>
              <a:rPr lang="ja-JP" altLang="en-US" sz="2400">
                <a:latin typeface="Meiryo UI" charset="-128"/>
                <a:ea typeface="Meiryo UI" charset="-128"/>
                <a:cs typeface="Meiryo UI" charset="-128"/>
              </a:rPr>
              <a:t>優良顧客だけを選別する競争が激化する？</a:t>
            </a:r>
            <a:endParaRPr sz="2400">
              <a:latin typeface="Meiryo UI" charset="-128"/>
              <a:ea typeface="Meiryo UI" charset="-128"/>
              <a:cs typeface="Meiryo UI" charset="-128"/>
            </a:endParaRPr>
          </a:p>
        </p:txBody>
      </p:sp>
      <p:sp>
        <p:nvSpPr>
          <p:cNvPr id="14339" name="スライド番号プレースホルダー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charset="-128"/>
              </a:defRPr>
            </a:lvl1pPr>
            <a:lvl2pPr marL="685817" indent="-263776" eaLnBrk="0" hangingPunct="0">
              <a:defRPr kumimoji="1">
                <a:solidFill>
                  <a:schemeClr val="tx1"/>
                </a:solidFill>
                <a:latin typeface="Arial" charset="0"/>
                <a:ea typeface="ＭＳ Ｐゴシック" charset="-128"/>
              </a:defRPr>
            </a:lvl2pPr>
            <a:lvl3pPr marL="1055103" indent="-211021" eaLnBrk="0" hangingPunct="0">
              <a:defRPr kumimoji="1">
                <a:solidFill>
                  <a:schemeClr val="tx1"/>
                </a:solidFill>
                <a:latin typeface="Arial" charset="0"/>
                <a:ea typeface="ＭＳ Ｐゴシック" charset="-128"/>
              </a:defRPr>
            </a:lvl3pPr>
            <a:lvl4pPr marL="1477145" indent="-211021" eaLnBrk="0" hangingPunct="0">
              <a:defRPr kumimoji="1">
                <a:solidFill>
                  <a:schemeClr val="tx1"/>
                </a:solidFill>
                <a:latin typeface="Arial" charset="0"/>
                <a:ea typeface="ＭＳ Ｐゴシック" charset="-128"/>
              </a:defRPr>
            </a:lvl4pPr>
            <a:lvl5pPr marL="1899186" indent="-211021" eaLnBrk="0" hangingPunct="0">
              <a:defRPr kumimoji="1">
                <a:solidFill>
                  <a:schemeClr val="tx1"/>
                </a:solidFill>
                <a:latin typeface="Arial" charset="0"/>
                <a:ea typeface="ＭＳ Ｐゴシック" charset="-128"/>
              </a:defRPr>
            </a:lvl5pPr>
            <a:lvl6pPr marL="2321227" indent="-211021" eaLnBrk="0" fontAlgn="base" hangingPunct="0">
              <a:spcBef>
                <a:spcPct val="0"/>
              </a:spcBef>
              <a:spcAft>
                <a:spcPct val="0"/>
              </a:spcAft>
              <a:defRPr kumimoji="1">
                <a:solidFill>
                  <a:schemeClr val="tx1"/>
                </a:solidFill>
                <a:latin typeface="Arial" charset="0"/>
                <a:ea typeface="ＭＳ Ｐゴシック" charset="-128"/>
              </a:defRPr>
            </a:lvl6pPr>
            <a:lvl7pPr marL="2743269" indent="-211021" eaLnBrk="0" fontAlgn="base" hangingPunct="0">
              <a:spcBef>
                <a:spcPct val="0"/>
              </a:spcBef>
              <a:spcAft>
                <a:spcPct val="0"/>
              </a:spcAft>
              <a:defRPr kumimoji="1">
                <a:solidFill>
                  <a:schemeClr val="tx1"/>
                </a:solidFill>
                <a:latin typeface="Arial" charset="0"/>
                <a:ea typeface="ＭＳ Ｐゴシック" charset="-128"/>
              </a:defRPr>
            </a:lvl7pPr>
            <a:lvl8pPr marL="3165310" indent="-211021" eaLnBrk="0" fontAlgn="base" hangingPunct="0">
              <a:spcBef>
                <a:spcPct val="0"/>
              </a:spcBef>
              <a:spcAft>
                <a:spcPct val="0"/>
              </a:spcAft>
              <a:defRPr kumimoji="1">
                <a:solidFill>
                  <a:schemeClr val="tx1"/>
                </a:solidFill>
                <a:latin typeface="Arial" charset="0"/>
                <a:ea typeface="ＭＳ Ｐゴシック" charset="-128"/>
              </a:defRPr>
            </a:lvl8pPr>
            <a:lvl9pPr marL="3587351" indent="-211021"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6CFB5D2-BF45-014B-B342-D2C2FE7CAD7A}" type="slidenum">
              <a:rPr lang="en-US" altLang="ja-JP">
                <a:solidFill>
                  <a:srgbClr val="414243"/>
                </a:solidFill>
              </a:rPr>
              <a:pPr eaLnBrk="1" hangingPunct="1"/>
              <a:t>2</a:t>
            </a:fld>
            <a:endParaRPr lang="ja-JP" altLang="en-US">
              <a:solidFill>
                <a:srgbClr val="414243"/>
              </a:solidFill>
            </a:endParaRPr>
          </a:p>
        </p:txBody>
      </p:sp>
      <p:sp>
        <p:nvSpPr>
          <p:cNvPr id="15" name="ひし形 14"/>
          <p:cNvSpPr/>
          <p:nvPr/>
        </p:nvSpPr>
        <p:spPr>
          <a:xfrm>
            <a:off x="118697" y="993756"/>
            <a:ext cx="3079677" cy="2853090"/>
          </a:xfrm>
          <a:prstGeom prst="diamond">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sp>
        <p:nvSpPr>
          <p:cNvPr id="16" name="円/楕円 15"/>
          <p:cNvSpPr/>
          <p:nvPr/>
        </p:nvSpPr>
        <p:spPr>
          <a:xfrm>
            <a:off x="561798" y="1538373"/>
            <a:ext cx="2193474" cy="5982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b="1" dirty="0">
                <a:solidFill>
                  <a:schemeClr val="bg1"/>
                </a:solidFill>
                <a:latin typeface="Meiryo UI" charset="-128"/>
                <a:ea typeface="Meiryo UI" charset="-128"/>
                <a:cs typeface="Meiryo UI" charset="-128"/>
              </a:rPr>
              <a:t>Good Customer</a:t>
            </a:r>
            <a:endParaRPr lang="ja-JP" altLang="en-US" sz="1292" b="1" dirty="0">
              <a:solidFill>
                <a:schemeClr val="bg1"/>
              </a:solidFill>
              <a:latin typeface="Meiryo UI" charset="-128"/>
              <a:ea typeface="Meiryo UI" charset="-128"/>
              <a:cs typeface="Meiryo UI" charset="-128"/>
            </a:endParaRPr>
          </a:p>
        </p:txBody>
      </p:sp>
      <p:sp>
        <p:nvSpPr>
          <p:cNvPr id="17" name="円/楕円 16"/>
          <p:cNvSpPr/>
          <p:nvPr/>
        </p:nvSpPr>
        <p:spPr>
          <a:xfrm>
            <a:off x="561798" y="2818815"/>
            <a:ext cx="2193474" cy="7496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b="1">
                <a:solidFill>
                  <a:schemeClr val="bg1"/>
                </a:solidFill>
                <a:latin typeface="Meiryo UI" charset="-128"/>
                <a:ea typeface="Meiryo UI" charset="-128"/>
                <a:cs typeface="Meiryo UI" charset="-128"/>
              </a:rPr>
              <a:t>Not</a:t>
            </a:r>
            <a:r>
              <a:rPr lang="ja-JP" altLang="en-US" sz="1292" b="1">
                <a:solidFill>
                  <a:schemeClr val="bg1"/>
                </a:solidFill>
                <a:latin typeface="Meiryo UI" charset="-128"/>
                <a:ea typeface="Meiryo UI" charset="-128"/>
                <a:cs typeface="Meiryo UI" charset="-128"/>
              </a:rPr>
              <a:t> </a:t>
            </a:r>
            <a:r>
              <a:rPr lang="en-US" altLang="ja-JP" sz="1292" b="1">
                <a:solidFill>
                  <a:schemeClr val="bg1"/>
                </a:solidFill>
                <a:latin typeface="Meiryo UI" charset="-128"/>
                <a:ea typeface="Meiryo UI" charset="-128"/>
                <a:cs typeface="Meiryo UI" charset="-128"/>
              </a:rPr>
              <a:t>Good Customer</a:t>
            </a:r>
            <a:endParaRPr lang="ja-JP" altLang="en-US" sz="1292" b="1">
              <a:solidFill>
                <a:schemeClr val="bg1"/>
              </a:solidFill>
              <a:latin typeface="Meiryo UI" charset="-128"/>
              <a:ea typeface="Meiryo UI" charset="-128"/>
              <a:cs typeface="Meiryo UI" charset="-128"/>
            </a:endParaRPr>
          </a:p>
        </p:txBody>
      </p:sp>
      <p:sp>
        <p:nvSpPr>
          <p:cNvPr id="18" name="右矢印 17"/>
          <p:cNvSpPr/>
          <p:nvPr/>
        </p:nvSpPr>
        <p:spPr>
          <a:xfrm>
            <a:off x="406680" y="4208587"/>
            <a:ext cx="6646891" cy="490150"/>
          </a:xfrm>
          <a:prstGeom prst="rightArrow">
            <a:avLst/>
          </a:prstGeom>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sp>
        <p:nvSpPr>
          <p:cNvPr id="19" name="円/楕円 18"/>
          <p:cNvSpPr/>
          <p:nvPr/>
        </p:nvSpPr>
        <p:spPr>
          <a:xfrm>
            <a:off x="4295111" y="1217485"/>
            <a:ext cx="2193474" cy="59822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sp>
        <p:nvSpPr>
          <p:cNvPr id="20" name="円/楕円 19"/>
          <p:cNvSpPr/>
          <p:nvPr/>
        </p:nvSpPr>
        <p:spPr>
          <a:xfrm>
            <a:off x="3730125" y="2879208"/>
            <a:ext cx="3323446" cy="1159394"/>
          </a:xfrm>
          <a:prstGeom prst="ellipse">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Not</a:t>
            </a:r>
            <a:r>
              <a:rPr lang="ja-JP" altLang="en-US" sz="1292">
                <a:solidFill>
                  <a:schemeClr val="tx1"/>
                </a:solidFill>
                <a:latin typeface="Meiryo UI" charset="-128"/>
                <a:ea typeface="Meiryo UI" charset="-128"/>
                <a:cs typeface="Meiryo UI" charset="-128"/>
              </a:rPr>
              <a:t> </a:t>
            </a: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cxnSp>
        <p:nvCxnSpPr>
          <p:cNvPr id="22" name="直線矢印コネクタ 21"/>
          <p:cNvCxnSpPr>
            <a:stCxn id="22" idx="0"/>
          </p:cNvCxnSpPr>
          <p:nvPr/>
        </p:nvCxnSpPr>
        <p:spPr>
          <a:xfrm flipV="1">
            <a:off x="5391848" y="1815705"/>
            <a:ext cx="0" cy="1063503"/>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4"/>
            <a:endCxn id="19" idx="4"/>
          </p:cNvCxnSpPr>
          <p:nvPr/>
        </p:nvCxnSpPr>
        <p:spPr>
          <a:xfrm flipV="1">
            <a:off x="1658535" y="1815706"/>
            <a:ext cx="3733314" cy="320886"/>
          </a:xfrm>
          <a:prstGeom prst="line">
            <a:avLst/>
          </a:prstGeom>
          <a:ln>
            <a:solidFill>
              <a:schemeClr val="accent5">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7" idx="0"/>
            <a:endCxn id="20" idx="0"/>
          </p:cNvCxnSpPr>
          <p:nvPr/>
        </p:nvCxnSpPr>
        <p:spPr>
          <a:xfrm>
            <a:off x="1658535" y="2818815"/>
            <a:ext cx="3733314" cy="60393"/>
          </a:xfrm>
          <a:prstGeom prst="line">
            <a:avLst/>
          </a:prstGeom>
          <a:ln>
            <a:solidFill>
              <a:schemeClr val="accent5">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6" name="メモ 25"/>
          <p:cNvSpPr/>
          <p:nvPr/>
        </p:nvSpPr>
        <p:spPr>
          <a:xfrm>
            <a:off x="7218198" y="2984956"/>
            <a:ext cx="1807106" cy="861891"/>
          </a:xfrm>
          <a:prstGeom prst="foldedCorner">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ja-JP" altLang="en-US" sz="1292" dirty="0">
                <a:solidFill>
                  <a:schemeClr val="tx1"/>
                </a:solidFill>
                <a:latin typeface="Meiryo UI" charset="-128"/>
                <a:ea typeface="Meiryo UI" charset="-128"/>
                <a:cs typeface="Meiryo UI" charset="-128"/>
              </a:rPr>
              <a:t>契約者リスクも、保険料も益々上がり、加入できない人が登場する</a:t>
            </a:r>
          </a:p>
        </p:txBody>
      </p:sp>
      <p:cxnSp>
        <p:nvCxnSpPr>
          <p:cNvPr id="28" name="直線コネクタ 27"/>
          <p:cNvCxnSpPr>
            <a:stCxn id="22" idx="6"/>
          </p:cNvCxnSpPr>
          <p:nvPr/>
        </p:nvCxnSpPr>
        <p:spPr>
          <a:xfrm flipV="1">
            <a:off x="7053571" y="3211553"/>
            <a:ext cx="164627" cy="247352"/>
          </a:xfrm>
          <a:prstGeom prst="line">
            <a:avLst/>
          </a:prstGeom>
          <a:ln>
            <a:solidFill>
              <a:srgbClr val="00206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9" name="雲形吹き出し 28"/>
          <p:cNvSpPr/>
          <p:nvPr/>
        </p:nvSpPr>
        <p:spPr>
          <a:xfrm>
            <a:off x="539617" y="4698737"/>
            <a:ext cx="3755494" cy="1298339"/>
          </a:xfrm>
          <a:prstGeom prst="cloudCallout">
            <a:avLst>
              <a:gd name="adj1" fmla="val 64993"/>
              <a:gd name="adj2" fmla="val -3069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92" b="1">
                <a:solidFill>
                  <a:schemeClr val="tx1"/>
                </a:solidFill>
                <a:latin typeface="Meiryo UI" charset="-128"/>
                <a:ea typeface="Meiryo UI" charset="-128"/>
                <a:cs typeface="Meiryo UI" charset="-128"/>
              </a:rPr>
              <a:t>競争を激化していくことが本当に「安心と安全を提供し、活力ある社会の発展と地球の健やかな未来を支えている」か？</a:t>
            </a:r>
          </a:p>
        </p:txBody>
      </p:sp>
      <p:pic>
        <p:nvPicPr>
          <p:cNvPr id="30" name="図 29"/>
          <p:cNvPicPr>
            <a:picLocks noChangeAspect="1"/>
          </p:cNvPicPr>
          <p:nvPr/>
        </p:nvPicPr>
        <p:blipFill>
          <a:blip r:embed="rId2"/>
          <a:stretch>
            <a:fillRect/>
          </a:stretch>
        </p:blipFill>
        <p:spPr>
          <a:xfrm>
            <a:off x="4738919" y="4636368"/>
            <a:ext cx="542951" cy="1423077"/>
          </a:xfrm>
          <a:prstGeom prst="rect">
            <a:avLst/>
          </a:prstGeom>
        </p:spPr>
      </p:pic>
      <p:sp>
        <p:nvSpPr>
          <p:cNvPr id="25" name="メモ 24"/>
          <p:cNvSpPr/>
          <p:nvPr/>
        </p:nvSpPr>
        <p:spPr>
          <a:xfrm>
            <a:off x="7047204" y="1094564"/>
            <a:ext cx="1827500" cy="818650"/>
          </a:xfrm>
          <a:prstGeom prst="foldedCorner">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ja-JP" altLang="en-US" sz="1292" dirty="0">
                <a:solidFill>
                  <a:schemeClr val="tx1"/>
                </a:solidFill>
                <a:latin typeface="Meiryo UI" charset="-128"/>
                <a:ea typeface="Meiryo UI" charset="-128"/>
                <a:cs typeface="Meiryo UI" charset="-128"/>
              </a:rPr>
              <a:t>契約者リスクも、保険料も益々下がり、選別がさらに進む</a:t>
            </a:r>
          </a:p>
        </p:txBody>
      </p:sp>
      <p:cxnSp>
        <p:nvCxnSpPr>
          <p:cNvPr id="27" name="直線コネクタ 26"/>
          <p:cNvCxnSpPr/>
          <p:nvPr/>
        </p:nvCxnSpPr>
        <p:spPr>
          <a:xfrm flipV="1">
            <a:off x="6488586" y="1252861"/>
            <a:ext cx="564985" cy="263735"/>
          </a:xfrm>
          <a:prstGeom prst="line">
            <a:avLst/>
          </a:prstGeom>
          <a:ln>
            <a:solidFill>
              <a:srgbClr val="00206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86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2"/>
          <p:cNvSpPr>
            <a:spLocks noGrp="1"/>
          </p:cNvSpPr>
          <p:nvPr>
            <p:ph type="ctrTitle"/>
          </p:nvPr>
        </p:nvSpPr>
        <p:spPr/>
        <p:txBody>
          <a:bodyPr>
            <a:normAutofit/>
          </a:bodyPr>
          <a:lstStyle/>
          <a:p>
            <a:pPr eaLnBrk="1" hangingPunct="1"/>
            <a:r>
              <a:rPr lang="ja-JP" altLang="en-US" sz="2400" dirty="0">
                <a:latin typeface="Meiryo UI" charset="-128"/>
                <a:ea typeface="Meiryo UI" charset="-128"/>
                <a:cs typeface="Meiryo UI" charset="-128"/>
              </a:rPr>
              <a:t>目指すべき姿</a:t>
            </a:r>
            <a:endParaRPr sz="2400" dirty="0">
              <a:latin typeface="Meiryo UI" charset="-128"/>
              <a:ea typeface="Meiryo UI" charset="-128"/>
              <a:cs typeface="Meiryo UI" charset="-128"/>
            </a:endParaRPr>
          </a:p>
        </p:txBody>
      </p:sp>
      <p:sp>
        <p:nvSpPr>
          <p:cNvPr id="14339" name="スライド番号プレースホルダー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charset="-128"/>
              </a:defRPr>
            </a:lvl1pPr>
            <a:lvl2pPr marL="685817" indent="-263776" eaLnBrk="0" hangingPunct="0">
              <a:defRPr kumimoji="1">
                <a:solidFill>
                  <a:schemeClr val="tx1"/>
                </a:solidFill>
                <a:latin typeface="Arial" charset="0"/>
                <a:ea typeface="ＭＳ Ｐゴシック" charset="-128"/>
              </a:defRPr>
            </a:lvl2pPr>
            <a:lvl3pPr marL="1055103" indent="-211021" eaLnBrk="0" hangingPunct="0">
              <a:defRPr kumimoji="1">
                <a:solidFill>
                  <a:schemeClr val="tx1"/>
                </a:solidFill>
                <a:latin typeface="Arial" charset="0"/>
                <a:ea typeface="ＭＳ Ｐゴシック" charset="-128"/>
              </a:defRPr>
            </a:lvl3pPr>
            <a:lvl4pPr marL="1477145" indent="-211021" eaLnBrk="0" hangingPunct="0">
              <a:defRPr kumimoji="1">
                <a:solidFill>
                  <a:schemeClr val="tx1"/>
                </a:solidFill>
                <a:latin typeface="Arial" charset="0"/>
                <a:ea typeface="ＭＳ Ｐゴシック" charset="-128"/>
              </a:defRPr>
            </a:lvl4pPr>
            <a:lvl5pPr marL="1899186" indent="-211021" eaLnBrk="0" hangingPunct="0">
              <a:defRPr kumimoji="1">
                <a:solidFill>
                  <a:schemeClr val="tx1"/>
                </a:solidFill>
                <a:latin typeface="Arial" charset="0"/>
                <a:ea typeface="ＭＳ Ｐゴシック" charset="-128"/>
              </a:defRPr>
            </a:lvl5pPr>
            <a:lvl6pPr marL="2321227" indent="-211021" eaLnBrk="0" fontAlgn="base" hangingPunct="0">
              <a:spcBef>
                <a:spcPct val="0"/>
              </a:spcBef>
              <a:spcAft>
                <a:spcPct val="0"/>
              </a:spcAft>
              <a:defRPr kumimoji="1">
                <a:solidFill>
                  <a:schemeClr val="tx1"/>
                </a:solidFill>
                <a:latin typeface="Arial" charset="0"/>
                <a:ea typeface="ＭＳ Ｐゴシック" charset="-128"/>
              </a:defRPr>
            </a:lvl6pPr>
            <a:lvl7pPr marL="2743269" indent="-211021" eaLnBrk="0" fontAlgn="base" hangingPunct="0">
              <a:spcBef>
                <a:spcPct val="0"/>
              </a:spcBef>
              <a:spcAft>
                <a:spcPct val="0"/>
              </a:spcAft>
              <a:defRPr kumimoji="1">
                <a:solidFill>
                  <a:schemeClr val="tx1"/>
                </a:solidFill>
                <a:latin typeface="Arial" charset="0"/>
                <a:ea typeface="ＭＳ Ｐゴシック" charset="-128"/>
              </a:defRPr>
            </a:lvl7pPr>
            <a:lvl8pPr marL="3165310" indent="-211021" eaLnBrk="0" fontAlgn="base" hangingPunct="0">
              <a:spcBef>
                <a:spcPct val="0"/>
              </a:spcBef>
              <a:spcAft>
                <a:spcPct val="0"/>
              </a:spcAft>
              <a:defRPr kumimoji="1">
                <a:solidFill>
                  <a:schemeClr val="tx1"/>
                </a:solidFill>
                <a:latin typeface="Arial" charset="0"/>
                <a:ea typeface="ＭＳ Ｐゴシック" charset="-128"/>
              </a:defRPr>
            </a:lvl8pPr>
            <a:lvl9pPr marL="3587351" indent="-211021"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6CFB5D2-BF45-014B-B342-D2C2FE7CAD7A}" type="slidenum">
              <a:rPr lang="en-US" altLang="ja-JP">
                <a:solidFill>
                  <a:srgbClr val="414243"/>
                </a:solidFill>
              </a:rPr>
              <a:pPr eaLnBrk="1" hangingPunct="1"/>
              <a:t>3</a:t>
            </a:fld>
            <a:endParaRPr lang="ja-JP" altLang="en-US">
              <a:solidFill>
                <a:srgbClr val="414243"/>
              </a:solidFill>
            </a:endParaRPr>
          </a:p>
        </p:txBody>
      </p:sp>
      <p:sp>
        <p:nvSpPr>
          <p:cNvPr id="4" name="右矢印 3"/>
          <p:cNvSpPr/>
          <p:nvPr/>
        </p:nvSpPr>
        <p:spPr>
          <a:xfrm>
            <a:off x="2202246" y="5668557"/>
            <a:ext cx="6414587" cy="490150"/>
          </a:xfrm>
          <a:prstGeom prst="rightArrow">
            <a:avLst/>
          </a:prstGeom>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grpSp>
        <p:nvGrpSpPr>
          <p:cNvPr id="5" name="図形グループ 4"/>
          <p:cNvGrpSpPr/>
          <p:nvPr/>
        </p:nvGrpSpPr>
        <p:grpSpPr>
          <a:xfrm>
            <a:off x="527167" y="2241370"/>
            <a:ext cx="1155910" cy="1237134"/>
            <a:chOff x="1082649" y="1950950"/>
            <a:chExt cx="3982161" cy="3936473"/>
          </a:xfrm>
        </p:grpSpPr>
        <p:sp>
          <p:nvSpPr>
            <p:cNvPr id="6" name="アーチ 5"/>
            <p:cNvSpPr/>
            <p:nvPr/>
          </p:nvSpPr>
          <p:spPr>
            <a:xfrm>
              <a:off x="1328048" y="2173505"/>
              <a:ext cx="3491363" cy="3491363"/>
            </a:xfrm>
            <a:prstGeom prst="blockArc">
              <a:avLst>
                <a:gd name="adj1" fmla="val 14657143"/>
                <a:gd name="adj2" fmla="val 16200000"/>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7" name="アーチ 6"/>
            <p:cNvSpPr/>
            <p:nvPr/>
          </p:nvSpPr>
          <p:spPr>
            <a:xfrm>
              <a:off x="1328048" y="2173505"/>
              <a:ext cx="3491363" cy="3491363"/>
            </a:xfrm>
            <a:prstGeom prst="blockArc">
              <a:avLst>
                <a:gd name="adj1" fmla="val 13114286"/>
                <a:gd name="adj2" fmla="val 14657143"/>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 name="アーチ 7"/>
            <p:cNvSpPr/>
            <p:nvPr/>
          </p:nvSpPr>
          <p:spPr>
            <a:xfrm>
              <a:off x="1328048" y="2173505"/>
              <a:ext cx="3491363" cy="3491363"/>
            </a:xfrm>
            <a:prstGeom prst="blockArc">
              <a:avLst>
                <a:gd name="adj1" fmla="val 11571429"/>
                <a:gd name="adj2" fmla="val 13114286"/>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アーチ 8"/>
            <p:cNvSpPr/>
            <p:nvPr/>
          </p:nvSpPr>
          <p:spPr>
            <a:xfrm>
              <a:off x="1328048" y="2173505"/>
              <a:ext cx="3491363" cy="3491363"/>
            </a:xfrm>
            <a:prstGeom prst="blockArc">
              <a:avLst>
                <a:gd name="adj1" fmla="val 10028571"/>
                <a:gd name="adj2" fmla="val 11571429"/>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アーチ 9"/>
            <p:cNvSpPr/>
            <p:nvPr/>
          </p:nvSpPr>
          <p:spPr>
            <a:xfrm>
              <a:off x="1328048" y="2173505"/>
              <a:ext cx="3491363" cy="3491363"/>
            </a:xfrm>
            <a:prstGeom prst="blockArc">
              <a:avLst>
                <a:gd name="adj1" fmla="val 8485714"/>
                <a:gd name="adj2" fmla="val 10028571"/>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アーチ 10"/>
            <p:cNvSpPr/>
            <p:nvPr/>
          </p:nvSpPr>
          <p:spPr>
            <a:xfrm>
              <a:off x="1328048" y="2173505"/>
              <a:ext cx="3491363" cy="3491363"/>
            </a:xfrm>
            <a:prstGeom prst="blockArc">
              <a:avLst>
                <a:gd name="adj1" fmla="val 6942857"/>
                <a:gd name="adj2" fmla="val 8485714"/>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2" name="アーチ 11"/>
            <p:cNvSpPr/>
            <p:nvPr/>
          </p:nvSpPr>
          <p:spPr>
            <a:xfrm>
              <a:off x="1328048" y="2173505"/>
              <a:ext cx="3491363" cy="3491363"/>
            </a:xfrm>
            <a:prstGeom prst="blockArc">
              <a:avLst>
                <a:gd name="adj1" fmla="val 5400000"/>
                <a:gd name="adj2" fmla="val 6942857"/>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アーチ 12"/>
            <p:cNvSpPr/>
            <p:nvPr/>
          </p:nvSpPr>
          <p:spPr>
            <a:xfrm>
              <a:off x="1328048" y="2173505"/>
              <a:ext cx="3491363" cy="3491363"/>
            </a:xfrm>
            <a:prstGeom prst="blockArc">
              <a:avLst>
                <a:gd name="adj1" fmla="val 3857143"/>
                <a:gd name="adj2" fmla="val 5400000"/>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4" name="アーチ 13"/>
            <p:cNvSpPr/>
            <p:nvPr/>
          </p:nvSpPr>
          <p:spPr>
            <a:xfrm>
              <a:off x="1328048" y="2173505"/>
              <a:ext cx="3491363" cy="3491363"/>
            </a:xfrm>
            <a:prstGeom prst="blockArc">
              <a:avLst>
                <a:gd name="adj1" fmla="val 2314286"/>
                <a:gd name="adj2" fmla="val 3857143"/>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アーチ 14"/>
            <p:cNvSpPr/>
            <p:nvPr/>
          </p:nvSpPr>
          <p:spPr>
            <a:xfrm>
              <a:off x="1328048" y="2173505"/>
              <a:ext cx="3491363" cy="3491363"/>
            </a:xfrm>
            <a:prstGeom prst="blockArc">
              <a:avLst>
                <a:gd name="adj1" fmla="val 771429"/>
                <a:gd name="adj2" fmla="val 2314286"/>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アーチ 15"/>
            <p:cNvSpPr/>
            <p:nvPr/>
          </p:nvSpPr>
          <p:spPr>
            <a:xfrm>
              <a:off x="1328048" y="2173505"/>
              <a:ext cx="3491363" cy="3491363"/>
            </a:xfrm>
            <a:prstGeom prst="blockArc">
              <a:avLst>
                <a:gd name="adj1" fmla="val 20828571"/>
                <a:gd name="adj2" fmla="val 771429"/>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アーチ 16"/>
            <p:cNvSpPr/>
            <p:nvPr/>
          </p:nvSpPr>
          <p:spPr>
            <a:xfrm>
              <a:off x="1328048" y="2173505"/>
              <a:ext cx="3491363" cy="3491363"/>
            </a:xfrm>
            <a:prstGeom prst="blockArc">
              <a:avLst>
                <a:gd name="adj1" fmla="val 19285714"/>
                <a:gd name="adj2" fmla="val 20828571"/>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8" name="アーチ 17"/>
            <p:cNvSpPr/>
            <p:nvPr/>
          </p:nvSpPr>
          <p:spPr>
            <a:xfrm>
              <a:off x="1328048" y="2173505"/>
              <a:ext cx="3491363" cy="3491363"/>
            </a:xfrm>
            <a:prstGeom prst="blockArc">
              <a:avLst>
                <a:gd name="adj1" fmla="val 17742857"/>
                <a:gd name="adj2" fmla="val 19285714"/>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ja-JP" altLang="en-US" sz="969"/>
            </a:p>
          </p:txBody>
        </p:sp>
        <p:sp>
          <p:nvSpPr>
            <p:cNvPr id="19" name="アーチ 18"/>
            <p:cNvSpPr/>
            <p:nvPr/>
          </p:nvSpPr>
          <p:spPr>
            <a:xfrm>
              <a:off x="1328048" y="2173505"/>
              <a:ext cx="3491363" cy="3491363"/>
            </a:xfrm>
            <a:prstGeom prst="blockArc">
              <a:avLst>
                <a:gd name="adj1" fmla="val 16200000"/>
                <a:gd name="adj2" fmla="val 17742857"/>
                <a:gd name="adj3" fmla="val 1978"/>
              </a:avLst>
            </a:prstGeom>
            <a:solidFill>
              <a:schemeClr val="tx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0" name="フリーフォーム 19"/>
            <p:cNvSpPr/>
            <p:nvPr/>
          </p:nvSpPr>
          <p:spPr>
            <a:xfrm>
              <a:off x="1993729" y="3199186"/>
              <a:ext cx="2160000" cy="1440000"/>
            </a:xfrm>
            <a:custGeom>
              <a:avLst/>
              <a:gdLst>
                <a:gd name="connsiteX0" fmla="*/ 0 w 767191"/>
                <a:gd name="connsiteY0" fmla="*/ 335354 h 670707"/>
                <a:gd name="connsiteX1" fmla="*/ 383596 w 767191"/>
                <a:gd name="connsiteY1" fmla="*/ 0 h 670707"/>
                <a:gd name="connsiteX2" fmla="*/ 767192 w 767191"/>
                <a:gd name="connsiteY2" fmla="*/ 335354 h 670707"/>
                <a:gd name="connsiteX3" fmla="*/ 383596 w 767191"/>
                <a:gd name="connsiteY3" fmla="*/ 670708 h 670707"/>
                <a:gd name="connsiteX4" fmla="*/ 0 w 767191"/>
                <a:gd name="connsiteY4" fmla="*/ 335354 h 670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91" h="670707">
                  <a:moveTo>
                    <a:pt x="0" y="335354"/>
                  </a:moveTo>
                  <a:cubicBezTo>
                    <a:pt x="0" y="150143"/>
                    <a:pt x="171742" y="0"/>
                    <a:pt x="383596" y="0"/>
                  </a:cubicBezTo>
                  <a:cubicBezTo>
                    <a:pt x="595450" y="0"/>
                    <a:pt x="767192" y="150143"/>
                    <a:pt x="767192" y="335354"/>
                  </a:cubicBezTo>
                  <a:cubicBezTo>
                    <a:pt x="767192" y="520565"/>
                    <a:pt x="595450" y="670708"/>
                    <a:pt x="383596" y="670708"/>
                  </a:cubicBezTo>
                  <a:cubicBezTo>
                    <a:pt x="171742" y="670708"/>
                    <a:pt x="0" y="520565"/>
                    <a:pt x="0" y="335354"/>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7778" tIns="104735" rIns="117778" bIns="104735" numCol="1" spcCol="1270" anchor="ctr" anchorCtr="0">
              <a:noAutofit/>
            </a:bodyPr>
            <a:lstStyle/>
            <a:p>
              <a:pPr algn="ctr" defTabSz="492382">
                <a:lnSpc>
                  <a:spcPct val="90000"/>
                </a:lnSpc>
                <a:spcBef>
                  <a:spcPct val="0"/>
                </a:spcBef>
                <a:spcAft>
                  <a:spcPct val="35000"/>
                </a:spcAft>
              </a:pPr>
              <a:r>
                <a:rPr lang="ja-JP" altLang="en-US" sz="738">
                  <a:latin typeface="Meiryo UI" charset="-128"/>
                  <a:ea typeface="Meiryo UI" charset="-128"/>
                  <a:cs typeface="Meiryo UI" charset="-128"/>
                </a:rPr>
                <a:t>お客さま</a:t>
              </a:r>
            </a:p>
          </p:txBody>
        </p:sp>
        <p:sp>
          <p:nvSpPr>
            <p:cNvPr id="21" name="フリーフォーム 20"/>
            <p:cNvSpPr/>
            <p:nvPr/>
          </p:nvSpPr>
          <p:spPr>
            <a:xfrm>
              <a:off x="2767728" y="1950950"/>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185">
                  <a:latin typeface="Meiryo UI" charset="-128"/>
                  <a:ea typeface="Meiryo UI" charset="-128"/>
                  <a:cs typeface="Meiryo UI" charset="-128"/>
                </a:rPr>
                <a:t>ヘルスケア</a:t>
              </a:r>
            </a:p>
          </p:txBody>
        </p:sp>
        <p:sp>
          <p:nvSpPr>
            <p:cNvPr id="22" name="フリーフォーム 21"/>
            <p:cNvSpPr/>
            <p:nvPr/>
          </p:nvSpPr>
          <p:spPr>
            <a:xfrm>
              <a:off x="3517659" y="2122117"/>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健康食品</a:t>
              </a:r>
            </a:p>
          </p:txBody>
        </p:sp>
        <p:sp>
          <p:nvSpPr>
            <p:cNvPr id="23" name="フリーフォーム 22"/>
            <p:cNvSpPr/>
            <p:nvPr/>
          </p:nvSpPr>
          <p:spPr>
            <a:xfrm>
              <a:off x="4119057" y="2601716"/>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en-US" altLang="ja-JP" sz="277">
                  <a:latin typeface="Meiryo UI" charset="-128"/>
                  <a:ea typeface="Meiryo UI" charset="-128"/>
                  <a:cs typeface="Meiryo UI" charset="-128"/>
                </a:rPr>
                <a:t>DNA</a:t>
              </a:r>
              <a:br>
                <a:rPr lang="en-US" altLang="ja-JP" sz="277">
                  <a:latin typeface="Meiryo UI" charset="-128"/>
                  <a:ea typeface="Meiryo UI" charset="-128"/>
                  <a:cs typeface="Meiryo UI" charset="-128"/>
                </a:rPr>
              </a:br>
              <a:r>
                <a:rPr lang="ja-JP" altLang="en-US" sz="277">
                  <a:latin typeface="Meiryo UI" charset="-128"/>
                  <a:ea typeface="Meiryo UI" charset="-128"/>
                  <a:cs typeface="Meiryo UI" charset="-128"/>
                </a:rPr>
                <a:t>鑑定</a:t>
              </a:r>
            </a:p>
          </p:txBody>
        </p:sp>
        <p:sp>
          <p:nvSpPr>
            <p:cNvPr id="24" name="フリーフォーム 23"/>
            <p:cNvSpPr/>
            <p:nvPr/>
          </p:nvSpPr>
          <p:spPr>
            <a:xfrm>
              <a:off x="4452808" y="3294756"/>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食事管理</a:t>
              </a:r>
            </a:p>
          </p:txBody>
        </p:sp>
        <p:sp>
          <p:nvSpPr>
            <p:cNvPr id="25" name="フリーフォーム 24"/>
            <p:cNvSpPr/>
            <p:nvPr/>
          </p:nvSpPr>
          <p:spPr>
            <a:xfrm>
              <a:off x="4452808" y="4063973"/>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旅行</a:t>
              </a:r>
            </a:p>
          </p:txBody>
        </p:sp>
        <p:sp>
          <p:nvSpPr>
            <p:cNvPr id="26" name="フリーフォーム 25"/>
            <p:cNvSpPr/>
            <p:nvPr/>
          </p:nvSpPr>
          <p:spPr>
            <a:xfrm>
              <a:off x="4119057" y="4757013"/>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移動情報</a:t>
              </a:r>
              <a:endParaRPr lang="en-US" altLang="ja-JP" sz="277">
                <a:latin typeface="Meiryo UI" charset="-128"/>
                <a:ea typeface="Meiryo UI" charset="-128"/>
                <a:cs typeface="Meiryo UI" charset="-128"/>
              </a:endParaRPr>
            </a:p>
          </p:txBody>
        </p:sp>
        <p:sp>
          <p:nvSpPr>
            <p:cNvPr id="27" name="フリーフォーム 26"/>
            <p:cNvSpPr/>
            <p:nvPr/>
          </p:nvSpPr>
          <p:spPr>
            <a:xfrm>
              <a:off x="3517659" y="5236612"/>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資産管理</a:t>
              </a:r>
            </a:p>
          </p:txBody>
        </p:sp>
        <p:sp>
          <p:nvSpPr>
            <p:cNvPr id="28" name="フリーフォーム 27"/>
            <p:cNvSpPr/>
            <p:nvPr/>
          </p:nvSpPr>
          <p:spPr>
            <a:xfrm>
              <a:off x="2767728" y="5407779"/>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交友関係</a:t>
              </a:r>
            </a:p>
          </p:txBody>
        </p:sp>
        <p:sp>
          <p:nvSpPr>
            <p:cNvPr id="29" name="フリーフォーム 28"/>
            <p:cNvSpPr/>
            <p:nvPr/>
          </p:nvSpPr>
          <p:spPr>
            <a:xfrm>
              <a:off x="2017797" y="5236612"/>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185">
                  <a:latin typeface="Meiryo UI" charset="-128"/>
                  <a:ea typeface="Meiryo UI" charset="-128"/>
                  <a:cs typeface="Meiryo UI" charset="-128"/>
                </a:rPr>
                <a:t>社会的</a:t>
              </a:r>
              <a:br>
                <a:rPr lang="en-US" altLang="ja-JP" sz="185">
                  <a:latin typeface="Meiryo UI" charset="-128"/>
                  <a:ea typeface="Meiryo UI" charset="-128"/>
                  <a:cs typeface="Meiryo UI" charset="-128"/>
                </a:rPr>
              </a:br>
              <a:r>
                <a:rPr lang="ja-JP" altLang="en-US" sz="185">
                  <a:latin typeface="Meiryo UI" charset="-128"/>
                  <a:ea typeface="Meiryo UI" charset="-128"/>
                  <a:cs typeface="Meiryo UI" charset="-128"/>
                </a:rPr>
                <a:t>立場</a:t>
              </a:r>
            </a:p>
          </p:txBody>
        </p:sp>
        <p:sp>
          <p:nvSpPr>
            <p:cNvPr id="30" name="フリーフォーム 29"/>
            <p:cNvSpPr/>
            <p:nvPr/>
          </p:nvSpPr>
          <p:spPr>
            <a:xfrm>
              <a:off x="1416400" y="4757013"/>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家族関係</a:t>
              </a:r>
            </a:p>
          </p:txBody>
        </p:sp>
        <p:sp>
          <p:nvSpPr>
            <p:cNvPr id="31" name="フリーフォーム 30"/>
            <p:cNvSpPr/>
            <p:nvPr/>
          </p:nvSpPr>
          <p:spPr>
            <a:xfrm>
              <a:off x="1082649" y="4063973"/>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住宅情報</a:t>
              </a:r>
            </a:p>
          </p:txBody>
        </p:sp>
        <p:sp>
          <p:nvSpPr>
            <p:cNvPr id="32" name="フリーフォーム 31"/>
            <p:cNvSpPr/>
            <p:nvPr/>
          </p:nvSpPr>
          <p:spPr>
            <a:xfrm>
              <a:off x="1082649" y="3294756"/>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購入履歴</a:t>
              </a:r>
            </a:p>
          </p:txBody>
        </p:sp>
        <p:sp>
          <p:nvSpPr>
            <p:cNvPr id="33" name="フリーフォーム 32"/>
            <p:cNvSpPr/>
            <p:nvPr/>
          </p:nvSpPr>
          <p:spPr>
            <a:xfrm>
              <a:off x="1416400" y="2601716"/>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嗜好情報</a:t>
              </a:r>
            </a:p>
          </p:txBody>
        </p:sp>
        <p:sp>
          <p:nvSpPr>
            <p:cNvPr id="34" name="フリーフォーム 33"/>
            <p:cNvSpPr/>
            <p:nvPr/>
          </p:nvSpPr>
          <p:spPr>
            <a:xfrm>
              <a:off x="2017797" y="2122117"/>
              <a:ext cx="612002" cy="479644"/>
            </a:xfrm>
            <a:custGeom>
              <a:avLst/>
              <a:gdLst>
                <a:gd name="connsiteX0" fmla="*/ 0 w 612002"/>
                <a:gd name="connsiteY0" fmla="*/ 239822 h 479644"/>
                <a:gd name="connsiteX1" fmla="*/ 306001 w 612002"/>
                <a:gd name="connsiteY1" fmla="*/ 0 h 479644"/>
                <a:gd name="connsiteX2" fmla="*/ 612002 w 612002"/>
                <a:gd name="connsiteY2" fmla="*/ 239822 h 479644"/>
                <a:gd name="connsiteX3" fmla="*/ 306001 w 612002"/>
                <a:gd name="connsiteY3" fmla="*/ 479644 h 479644"/>
                <a:gd name="connsiteX4" fmla="*/ 0 w 612002"/>
                <a:gd name="connsiteY4" fmla="*/ 239822 h 47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2" h="479644">
                  <a:moveTo>
                    <a:pt x="0" y="239822"/>
                  </a:moveTo>
                  <a:cubicBezTo>
                    <a:pt x="0" y="107372"/>
                    <a:pt x="137001" y="0"/>
                    <a:pt x="306001" y="0"/>
                  </a:cubicBezTo>
                  <a:cubicBezTo>
                    <a:pt x="475001" y="0"/>
                    <a:pt x="612002" y="107372"/>
                    <a:pt x="612002" y="239822"/>
                  </a:cubicBezTo>
                  <a:cubicBezTo>
                    <a:pt x="612002" y="372272"/>
                    <a:pt x="475001" y="479644"/>
                    <a:pt x="306001" y="479644"/>
                  </a:cubicBezTo>
                  <a:cubicBezTo>
                    <a:pt x="137001" y="479644"/>
                    <a:pt x="0" y="372272"/>
                    <a:pt x="0" y="239822"/>
                  </a:cubicBezTo>
                  <a:close/>
                </a:path>
              </a:pathLst>
            </a:custGeom>
            <a:solidFill>
              <a:schemeClr val="tx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2110" tIns="74217" rIns="92110" bIns="74217" numCol="1" spcCol="1270" anchor="ctr" anchorCtr="0">
              <a:noAutofit/>
            </a:bodyPr>
            <a:lstStyle/>
            <a:p>
              <a:pPr algn="ctr" defTabSz="328254">
                <a:lnSpc>
                  <a:spcPct val="90000"/>
                </a:lnSpc>
                <a:spcBef>
                  <a:spcPct val="0"/>
                </a:spcBef>
                <a:spcAft>
                  <a:spcPct val="35000"/>
                </a:spcAft>
              </a:pPr>
              <a:r>
                <a:rPr lang="ja-JP" altLang="en-US" sz="277">
                  <a:latin typeface="Meiryo UI" charset="-128"/>
                  <a:ea typeface="Meiryo UI" charset="-128"/>
                  <a:cs typeface="Meiryo UI" charset="-128"/>
                </a:rPr>
                <a:t>医療情報</a:t>
              </a:r>
              <a:endParaRPr lang="en-US" altLang="ja-JP" sz="277">
                <a:latin typeface="Meiryo UI" charset="-128"/>
                <a:ea typeface="Meiryo UI" charset="-128"/>
                <a:cs typeface="Meiryo UI" charset="-128"/>
              </a:endParaRPr>
            </a:p>
          </p:txBody>
        </p:sp>
      </p:grpSp>
      <p:sp>
        <p:nvSpPr>
          <p:cNvPr id="35" name="角丸四角形 34"/>
          <p:cNvSpPr/>
          <p:nvPr/>
        </p:nvSpPr>
        <p:spPr>
          <a:xfrm>
            <a:off x="2310045" y="2148153"/>
            <a:ext cx="6094568" cy="115240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1888" indent="-131888">
              <a:buFont typeface="Arial" charset="0"/>
              <a:buChar char="•"/>
            </a:pPr>
            <a:r>
              <a:rPr lang="en-US" altLang="ja-JP" sz="1292">
                <a:solidFill>
                  <a:schemeClr val="tx1"/>
                </a:solidFill>
                <a:latin typeface="Meiryo UI" charset="-128"/>
                <a:ea typeface="Meiryo UI" charset="-128"/>
                <a:cs typeface="Meiryo UI" charset="-128"/>
              </a:rPr>
              <a:t>IoT,</a:t>
            </a:r>
            <a:r>
              <a:rPr lang="ja-JP" altLang="en-US" sz="1292">
                <a:solidFill>
                  <a:schemeClr val="tx1"/>
                </a:solidFill>
                <a:latin typeface="Meiryo UI" charset="-128"/>
                <a:ea typeface="Meiryo UI" charset="-128"/>
                <a:cs typeface="Meiryo UI" charset="-128"/>
              </a:rPr>
              <a:t>スマホ、</a:t>
            </a:r>
            <a:r>
              <a:rPr lang="en-US" altLang="ja-JP" sz="1292">
                <a:solidFill>
                  <a:schemeClr val="tx1"/>
                </a:solidFill>
                <a:latin typeface="Meiryo UI" charset="-128"/>
                <a:ea typeface="Meiryo UI" charset="-128"/>
                <a:cs typeface="Meiryo UI" charset="-128"/>
              </a:rPr>
              <a:t>AI,</a:t>
            </a:r>
            <a:r>
              <a:rPr lang="ja-JP" altLang="en-US" sz="1292">
                <a:solidFill>
                  <a:schemeClr val="tx1"/>
                </a:solidFill>
                <a:latin typeface="Meiryo UI" charset="-128"/>
                <a:ea typeface="Meiryo UI" charset="-128"/>
                <a:cs typeface="Meiryo UI" charset="-128"/>
              </a:rPr>
              <a:t>ロボットなどあらゆるテクノロジーを活用することで「お客さまの行動に変化を起こす（涵養する）」</a:t>
            </a:r>
            <a:endParaRPr lang="en-US" altLang="ja-JP" sz="1292">
              <a:solidFill>
                <a:schemeClr val="tx1"/>
              </a:solidFill>
              <a:latin typeface="Meiryo UI" charset="-128"/>
              <a:ea typeface="Meiryo UI" charset="-128"/>
              <a:cs typeface="Meiryo UI" charset="-128"/>
            </a:endParaRPr>
          </a:p>
          <a:p>
            <a:pPr marL="131888" indent="-131888">
              <a:buFont typeface="Arial" charset="0"/>
              <a:buChar char="•"/>
            </a:pPr>
            <a:r>
              <a:rPr lang="ja-JP" altLang="en-US" sz="1292">
                <a:solidFill>
                  <a:schemeClr val="tx1"/>
                </a:solidFill>
                <a:latin typeface="Meiryo UI" charset="-128"/>
                <a:ea typeface="Meiryo UI" charset="-128"/>
                <a:cs typeface="Meiryo UI" charset="-128"/>
              </a:rPr>
              <a:t>行動変化によって、すべてのお客さまが「より安心で安全な生活」を享受していただける</a:t>
            </a:r>
          </a:p>
        </p:txBody>
      </p:sp>
      <p:sp>
        <p:nvSpPr>
          <p:cNvPr id="36" name="角丸四角形 35"/>
          <p:cNvSpPr/>
          <p:nvPr/>
        </p:nvSpPr>
        <p:spPr>
          <a:xfrm>
            <a:off x="2310045" y="1474770"/>
            <a:ext cx="6094568" cy="5404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15" b="1">
                <a:solidFill>
                  <a:srgbClr val="FF0000"/>
                </a:solidFill>
                <a:latin typeface="Meiryo UI" charset="-128"/>
                <a:ea typeface="Meiryo UI" charset="-128"/>
                <a:cs typeface="Meiryo UI" charset="-128"/>
              </a:rPr>
              <a:t>行動を変えることで</a:t>
            </a:r>
            <a:r>
              <a:rPr lang="en-US" altLang="ja-JP" sz="2215" b="1">
                <a:solidFill>
                  <a:srgbClr val="FF0000"/>
                </a:solidFill>
                <a:latin typeface="Meiryo UI" charset="-128"/>
                <a:ea typeface="Meiryo UI" charset="-128"/>
                <a:cs typeface="Meiryo UI" charset="-128"/>
              </a:rPr>
              <a:t>Good Customer</a:t>
            </a:r>
            <a:r>
              <a:rPr lang="ja-JP" altLang="en-US" sz="2215" b="1">
                <a:solidFill>
                  <a:srgbClr val="FF0000"/>
                </a:solidFill>
                <a:latin typeface="Meiryo UI" charset="-128"/>
                <a:ea typeface="Meiryo UI" charset="-128"/>
                <a:cs typeface="Meiryo UI" charset="-128"/>
              </a:rPr>
              <a:t>に！</a:t>
            </a:r>
          </a:p>
        </p:txBody>
      </p:sp>
      <p:pic>
        <p:nvPicPr>
          <p:cNvPr id="37" name="図 36"/>
          <p:cNvPicPr>
            <a:picLocks noChangeAspect="1"/>
          </p:cNvPicPr>
          <p:nvPr/>
        </p:nvPicPr>
        <p:blipFill>
          <a:blip r:embed="rId2"/>
          <a:stretch>
            <a:fillRect/>
          </a:stretch>
        </p:blipFill>
        <p:spPr>
          <a:xfrm rot="20715131">
            <a:off x="1152618" y="1428795"/>
            <a:ext cx="969283" cy="700745"/>
          </a:xfrm>
          <a:prstGeom prst="rect">
            <a:avLst/>
          </a:prstGeom>
        </p:spPr>
      </p:pic>
      <p:sp>
        <p:nvSpPr>
          <p:cNvPr id="38" name="円/楕円 37"/>
          <p:cNvSpPr/>
          <p:nvPr/>
        </p:nvSpPr>
        <p:spPr>
          <a:xfrm>
            <a:off x="6850799" y="4075751"/>
            <a:ext cx="1728000" cy="93048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sp>
        <p:nvSpPr>
          <p:cNvPr id="39" name="円/楕円 38"/>
          <p:cNvSpPr/>
          <p:nvPr/>
        </p:nvSpPr>
        <p:spPr>
          <a:xfrm>
            <a:off x="4495028" y="4075775"/>
            <a:ext cx="1728000" cy="46523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sp>
        <p:nvSpPr>
          <p:cNvPr id="40" name="円/楕円 39"/>
          <p:cNvSpPr/>
          <p:nvPr/>
        </p:nvSpPr>
        <p:spPr>
          <a:xfrm>
            <a:off x="4085212" y="5092308"/>
            <a:ext cx="2547633" cy="617525"/>
          </a:xfrm>
          <a:prstGeom prst="ellipse">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Not</a:t>
            </a:r>
            <a:r>
              <a:rPr lang="ja-JP" altLang="en-US" sz="1292">
                <a:solidFill>
                  <a:schemeClr val="tx1"/>
                </a:solidFill>
                <a:latin typeface="Meiryo UI" charset="-128"/>
                <a:ea typeface="Meiryo UI" charset="-128"/>
                <a:cs typeface="Meiryo UI" charset="-128"/>
              </a:rPr>
              <a:t> </a:t>
            </a: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cxnSp>
        <p:nvCxnSpPr>
          <p:cNvPr id="41" name="直線矢印コネクタ 40"/>
          <p:cNvCxnSpPr>
            <a:stCxn id="42" idx="0"/>
            <a:endCxn id="41" idx="4"/>
          </p:cNvCxnSpPr>
          <p:nvPr/>
        </p:nvCxnSpPr>
        <p:spPr>
          <a:xfrm flipV="1">
            <a:off x="5359028" y="4541005"/>
            <a:ext cx="0" cy="551303"/>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円/楕円 41"/>
          <p:cNvSpPr/>
          <p:nvPr/>
        </p:nvSpPr>
        <p:spPr>
          <a:xfrm>
            <a:off x="6848772" y="4075751"/>
            <a:ext cx="1728000" cy="4652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sp>
        <p:nvSpPr>
          <p:cNvPr id="43" name="円/楕円 42"/>
          <p:cNvSpPr/>
          <p:nvPr/>
        </p:nvSpPr>
        <p:spPr>
          <a:xfrm>
            <a:off x="6848772" y="4541006"/>
            <a:ext cx="1728000" cy="4652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Better</a:t>
            </a:r>
          </a:p>
          <a:p>
            <a:pPr algn="ctr"/>
            <a:r>
              <a:rPr lang="en-US" altLang="ja-JP" sz="1292">
                <a:solidFill>
                  <a:schemeClr val="tx1"/>
                </a:solidFill>
                <a:latin typeface="Meiryo UI" charset="-128"/>
                <a:ea typeface="Meiryo UI" charset="-128"/>
                <a:cs typeface="Meiryo UI" charset="-128"/>
              </a:rPr>
              <a:t>Customer</a:t>
            </a:r>
            <a:endParaRPr lang="ja-JP" altLang="en-US" sz="1292">
              <a:solidFill>
                <a:schemeClr val="tx1"/>
              </a:solidFill>
              <a:latin typeface="Meiryo UI" charset="-128"/>
              <a:ea typeface="Meiryo UI" charset="-128"/>
              <a:cs typeface="Meiryo UI" charset="-128"/>
            </a:endParaRPr>
          </a:p>
        </p:txBody>
      </p:sp>
      <p:sp>
        <p:nvSpPr>
          <p:cNvPr id="44" name="円/楕円 43"/>
          <p:cNvSpPr/>
          <p:nvPr/>
        </p:nvSpPr>
        <p:spPr>
          <a:xfrm>
            <a:off x="6848772" y="5244603"/>
            <a:ext cx="1728000" cy="465230"/>
          </a:xfrm>
          <a:prstGeom prst="ellipse">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Not</a:t>
            </a:r>
            <a:r>
              <a:rPr lang="ja-JP" altLang="en-US" sz="1292">
                <a:solidFill>
                  <a:schemeClr val="tx1"/>
                </a:solidFill>
                <a:latin typeface="Meiryo UI" charset="-128"/>
                <a:ea typeface="Meiryo UI" charset="-128"/>
                <a:cs typeface="Meiryo UI" charset="-128"/>
              </a:rPr>
              <a:t> </a:t>
            </a: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cxnSp>
        <p:nvCxnSpPr>
          <p:cNvPr id="45" name="直線矢印コネクタ 44"/>
          <p:cNvCxnSpPr>
            <a:stCxn id="52" idx="0"/>
            <a:endCxn id="51" idx="4"/>
          </p:cNvCxnSpPr>
          <p:nvPr/>
        </p:nvCxnSpPr>
        <p:spPr>
          <a:xfrm flipV="1">
            <a:off x="7712772" y="5006236"/>
            <a:ext cx="0" cy="238367"/>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a:stCxn id="41" idx="4"/>
            <a:endCxn id="51" idx="4"/>
          </p:cNvCxnSpPr>
          <p:nvPr/>
        </p:nvCxnSpPr>
        <p:spPr>
          <a:xfrm>
            <a:off x="5359029" y="4541005"/>
            <a:ext cx="2353744" cy="465231"/>
          </a:xfrm>
          <a:prstGeom prst="line">
            <a:avLst/>
          </a:prstGeom>
          <a:ln>
            <a:solidFill>
              <a:schemeClr val="accent5">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2" idx="0"/>
            <a:endCxn id="52" idx="0"/>
          </p:cNvCxnSpPr>
          <p:nvPr/>
        </p:nvCxnSpPr>
        <p:spPr>
          <a:xfrm>
            <a:off x="5359029" y="5092308"/>
            <a:ext cx="2353744" cy="152295"/>
          </a:xfrm>
          <a:prstGeom prst="line">
            <a:avLst/>
          </a:prstGeom>
          <a:ln>
            <a:solidFill>
              <a:schemeClr val="accent5">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8" name="下矢印 47"/>
          <p:cNvSpPr/>
          <p:nvPr/>
        </p:nvSpPr>
        <p:spPr>
          <a:xfrm>
            <a:off x="4755077" y="3394717"/>
            <a:ext cx="1207902" cy="543418"/>
          </a:xfrm>
          <a:prstGeom prst="downArrow">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92">
              <a:solidFill>
                <a:schemeClr val="tx1"/>
              </a:solidFill>
              <a:latin typeface="Meiryo UI" charset="-128"/>
              <a:ea typeface="Meiryo UI" charset="-128"/>
              <a:cs typeface="Meiryo UI" charset="-128"/>
            </a:endParaRPr>
          </a:p>
        </p:txBody>
      </p:sp>
      <p:sp>
        <p:nvSpPr>
          <p:cNvPr id="49" name="円/楕円 48"/>
          <p:cNvSpPr/>
          <p:nvPr/>
        </p:nvSpPr>
        <p:spPr>
          <a:xfrm>
            <a:off x="2202245" y="4073906"/>
            <a:ext cx="1667041" cy="70846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sp>
        <p:nvSpPr>
          <p:cNvPr id="50" name="円/楕円 49"/>
          <p:cNvSpPr/>
          <p:nvPr/>
        </p:nvSpPr>
        <p:spPr>
          <a:xfrm>
            <a:off x="2202245" y="4878971"/>
            <a:ext cx="1667041" cy="830862"/>
          </a:xfrm>
          <a:prstGeom prst="ellipse">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92">
                <a:solidFill>
                  <a:schemeClr val="tx1"/>
                </a:solidFill>
                <a:latin typeface="Meiryo UI" charset="-128"/>
                <a:ea typeface="Meiryo UI" charset="-128"/>
                <a:cs typeface="Meiryo UI" charset="-128"/>
              </a:rPr>
              <a:t>Not</a:t>
            </a:r>
            <a:r>
              <a:rPr lang="ja-JP" altLang="en-US" sz="1292">
                <a:solidFill>
                  <a:schemeClr val="tx1"/>
                </a:solidFill>
                <a:latin typeface="Meiryo UI" charset="-128"/>
                <a:ea typeface="Meiryo UI" charset="-128"/>
                <a:cs typeface="Meiryo UI" charset="-128"/>
              </a:rPr>
              <a:t> </a:t>
            </a:r>
            <a:r>
              <a:rPr lang="en-US" altLang="ja-JP" sz="1292">
                <a:solidFill>
                  <a:schemeClr val="tx1"/>
                </a:solidFill>
                <a:latin typeface="Meiryo UI" charset="-128"/>
                <a:ea typeface="Meiryo UI" charset="-128"/>
                <a:cs typeface="Meiryo UI" charset="-128"/>
              </a:rPr>
              <a:t>Good Customer</a:t>
            </a:r>
            <a:endParaRPr lang="ja-JP" altLang="en-US" sz="1292">
              <a:solidFill>
                <a:schemeClr val="tx1"/>
              </a:solidFill>
              <a:latin typeface="Meiryo UI" charset="-128"/>
              <a:ea typeface="Meiryo UI" charset="-128"/>
              <a:cs typeface="Meiryo UI" charset="-128"/>
            </a:endParaRPr>
          </a:p>
        </p:txBody>
      </p:sp>
      <p:cxnSp>
        <p:nvCxnSpPr>
          <p:cNvPr id="51" name="直線コネクタ 50"/>
          <p:cNvCxnSpPr>
            <a:endCxn id="41" idx="4"/>
          </p:cNvCxnSpPr>
          <p:nvPr/>
        </p:nvCxnSpPr>
        <p:spPr>
          <a:xfrm flipV="1">
            <a:off x="3035765" y="4541005"/>
            <a:ext cx="2323263" cy="241364"/>
          </a:xfrm>
          <a:prstGeom prst="line">
            <a:avLst/>
          </a:prstGeom>
          <a:ln>
            <a:solidFill>
              <a:schemeClr val="accent5">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endCxn id="42" idx="0"/>
          </p:cNvCxnSpPr>
          <p:nvPr/>
        </p:nvCxnSpPr>
        <p:spPr>
          <a:xfrm>
            <a:off x="3035765" y="4878972"/>
            <a:ext cx="2323263" cy="213337"/>
          </a:xfrm>
          <a:prstGeom prst="line">
            <a:avLst/>
          </a:prstGeom>
          <a:ln>
            <a:solidFill>
              <a:schemeClr val="accent5">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2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2"/>
          <p:cNvSpPr>
            <a:spLocks noGrp="1"/>
          </p:cNvSpPr>
          <p:nvPr>
            <p:ph type="ctrTitle"/>
          </p:nvPr>
        </p:nvSpPr>
        <p:spPr/>
        <p:txBody>
          <a:bodyPr>
            <a:normAutofit/>
          </a:bodyPr>
          <a:lstStyle/>
          <a:p>
            <a:pPr eaLnBrk="1" hangingPunct="1"/>
            <a:r>
              <a:rPr lang="ja-JP" altLang="en-US" sz="2400"/>
              <a:t>行動経済学で変革した事例</a:t>
            </a:r>
            <a:endParaRPr sz="2400">
              <a:latin typeface="Meiryo UI" charset="-128"/>
              <a:ea typeface="Meiryo UI" charset="-128"/>
              <a:cs typeface="Meiryo UI" charset="-128"/>
            </a:endParaRPr>
          </a:p>
        </p:txBody>
      </p:sp>
      <p:sp>
        <p:nvSpPr>
          <p:cNvPr id="14339" name="スライド番号プレースホルダー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charset="-128"/>
              </a:defRPr>
            </a:lvl1pPr>
            <a:lvl2pPr marL="685817" indent="-263776" eaLnBrk="0" hangingPunct="0">
              <a:defRPr kumimoji="1">
                <a:solidFill>
                  <a:schemeClr val="tx1"/>
                </a:solidFill>
                <a:latin typeface="Arial" charset="0"/>
                <a:ea typeface="ＭＳ Ｐゴシック" charset="-128"/>
              </a:defRPr>
            </a:lvl2pPr>
            <a:lvl3pPr marL="1055103" indent="-211021" eaLnBrk="0" hangingPunct="0">
              <a:defRPr kumimoji="1">
                <a:solidFill>
                  <a:schemeClr val="tx1"/>
                </a:solidFill>
                <a:latin typeface="Arial" charset="0"/>
                <a:ea typeface="ＭＳ Ｐゴシック" charset="-128"/>
              </a:defRPr>
            </a:lvl3pPr>
            <a:lvl4pPr marL="1477145" indent="-211021" eaLnBrk="0" hangingPunct="0">
              <a:defRPr kumimoji="1">
                <a:solidFill>
                  <a:schemeClr val="tx1"/>
                </a:solidFill>
                <a:latin typeface="Arial" charset="0"/>
                <a:ea typeface="ＭＳ Ｐゴシック" charset="-128"/>
              </a:defRPr>
            </a:lvl4pPr>
            <a:lvl5pPr marL="1899186" indent="-211021" eaLnBrk="0" hangingPunct="0">
              <a:defRPr kumimoji="1">
                <a:solidFill>
                  <a:schemeClr val="tx1"/>
                </a:solidFill>
                <a:latin typeface="Arial" charset="0"/>
                <a:ea typeface="ＭＳ Ｐゴシック" charset="-128"/>
              </a:defRPr>
            </a:lvl5pPr>
            <a:lvl6pPr marL="2321227" indent="-211021" eaLnBrk="0" fontAlgn="base" hangingPunct="0">
              <a:spcBef>
                <a:spcPct val="0"/>
              </a:spcBef>
              <a:spcAft>
                <a:spcPct val="0"/>
              </a:spcAft>
              <a:defRPr kumimoji="1">
                <a:solidFill>
                  <a:schemeClr val="tx1"/>
                </a:solidFill>
                <a:latin typeface="Arial" charset="0"/>
                <a:ea typeface="ＭＳ Ｐゴシック" charset="-128"/>
              </a:defRPr>
            </a:lvl6pPr>
            <a:lvl7pPr marL="2743269" indent="-211021" eaLnBrk="0" fontAlgn="base" hangingPunct="0">
              <a:spcBef>
                <a:spcPct val="0"/>
              </a:spcBef>
              <a:spcAft>
                <a:spcPct val="0"/>
              </a:spcAft>
              <a:defRPr kumimoji="1">
                <a:solidFill>
                  <a:schemeClr val="tx1"/>
                </a:solidFill>
                <a:latin typeface="Arial" charset="0"/>
                <a:ea typeface="ＭＳ Ｐゴシック" charset="-128"/>
              </a:defRPr>
            </a:lvl7pPr>
            <a:lvl8pPr marL="3165310" indent="-211021" eaLnBrk="0" fontAlgn="base" hangingPunct="0">
              <a:spcBef>
                <a:spcPct val="0"/>
              </a:spcBef>
              <a:spcAft>
                <a:spcPct val="0"/>
              </a:spcAft>
              <a:defRPr kumimoji="1">
                <a:solidFill>
                  <a:schemeClr val="tx1"/>
                </a:solidFill>
                <a:latin typeface="Arial" charset="0"/>
                <a:ea typeface="ＭＳ Ｐゴシック" charset="-128"/>
              </a:defRPr>
            </a:lvl8pPr>
            <a:lvl9pPr marL="3587351" indent="-211021"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6CFB5D2-BF45-014B-B342-D2C2FE7CAD7A}" type="slidenum">
              <a:rPr lang="en-US" altLang="ja-JP">
                <a:solidFill>
                  <a:srgbClr val="414243"/>
                </a:solidFill>
              </a:rPr>
              <a:pPr eaLnBrk="1" hangingPunct="1"/>
              <a:t>4</a:t>
            </a:fld>
            <a:endParaRPr lang="ja-JP" altLang="en-US">
              <a:solidFill>
                <a:srgbClr val="414243"/>
              </a:solidFill>
            </a:endParaRPr>
          </a:p>
        </p:txBody>
      </p:sp>
      <p:sp>
        <p:nvSpPr>
          <p:cNvPr id="2" name="テキスト プレースホルダー 1"/>
          <p:cNvSpPr>
            <a:spLocks noGrp="1"/>
          </p:cNvSpPr>
          <p:nvPr>
            <p:ph type="body" idx="4294967295"/>
          </p:nvPr>
        </p:nvSpPr>
        <p:spPr>
          <a:xfrm>
            <a:off x="118698" y="987252"/>
            <a:ext cx="6826724" cy="1929283"/>
          </a:xfrm>
        </p:spPr>
        <p:txBody>
          <a:bodyPr>
            <a:normAutofit/>
          </a:bodyPr>
          <a:lstStyle/>
          <a:p>
            <a:pPr marL="0" indent="0" defTabSz="844083">
              <a:lnSpc>
                <a:spcPct val="100000"/>
              </a:lnSpc>
              <a:spcBef>
                <a:spcPts val="0"/>
              </a:spcBef>
              <a:buNone/>
              <a:defRPr/>
            </a:pPr>
            <a:r>
              <a:rPr lang="ja-JP" altLang="en-US" sz="1477" b="1" u="sng"/>
              <a:t>① 英国内閣府が立ち上げた、行動インサイトチーム（</a:t>
            </a:r>
            <a:r>
              <a:rPr lang="en-US" altLang="ja-JP" sz="1477" b="1" u="sng"/>
              <a:t>BIT</a:t>
            </a:r>
            <a:r>
              <a:rPr lang="ja-JP" altLang="en-US" sz="1477" b="1" u="sng"/>
              <a:t>）の取り組み</a:t>
            </a:r>
          </a:p>
          <a:p>
            <a:pPr marL="0" indent="0" defTabSz="844083">
              <a:lnSpc>
                <a:spcPct val="100000"/>
              </a:lnSpc>
              <a:spcBef>
                <a:spcPts val="0"/>
              </a:spcBef>
              <a:buNone/>
              <a:defRPr/>
            </a:pPr>
            <a:r>
              <a:rPr lang="en-US" altLang="ja-JP" sz="1292"/>
              <a:t>BIT</a:t>
            </a:r>
            <a:r>
              <a:rPr lang="ja-JP" altLang="en-US" sz="1292"/>
              <a:t>は政府の政策とサービスを向上すべく、「ナッジ」を活用してきた。ナッジ（肘で軽くつつく、控え目にうながす）とは、リチャード・セイラーとキャス・サンスティーンが</a:t>
            </a:r>
            <a:r>
              <a:rPr lang="en-US" altLang="ja-JP" sz="1292"/>
              <a:t>2008</a:t>
            </a:r>
            <a:r>
              <a:rPr lang="ja-JP" altLang="en-US" sz="1292"/>
              <a:t>年に出版した</a:t>
            </a:r>
            <a:r>
              <a:rPr lang="en-US" altLang="ja-JP" sz="1292"/>
              <a:t>『</a:t>
            </a:r>
            <a:r>
              <a:rPr lang="ja-JP" altLang="en-US" sz="1292"/>
              <a:t>実践 行動経済学</a:t>
            </a:r>
            <a:r>
              <a:rPr lang="en-US" altLang="ja-JP" sz="1292"/>
              <a:t>』</a:t>
            </a:r>
            <a:r>
              <a:rPr lang="ja-JP" altLang="en-US" sz="1292"/>
              <a:t>で使った言葉。ある実験で、</a:t>
            </a:r>
            <a:r>
              <a:rPr lang="en-US" altLang="ja-JP" sz="1292"/>
              <a:t>BIT</a:t>
            </a:r>
            <a:r>
              <a:rPr lang="ja-JP" altLang="en-US" sz="1292"/>
              <a:t>は英国運転免許庁と協働し、自動車税の滞納者に送付する手紙の表現を変えてみた（英語報告書）。</a:t>
            </a:r>
          </a:p>
          <a:p>
            <a:pPr marL="0" indent="0" defTabSz="844083">
              <a:lnSpc>
                <a:spcPct val="100000"/>
              </a:lnSpc>
              <a:spcBef>
                <a:spcPts val="0"/>
              </a:spcBef>
              <a:buNone/>
              <a:defRPr/>
            </a:pPr>
            <a:r>
              <a:rPr lang="ja-JP" altLang="en-US" sz="1292"/>
              <a:t>新しい手紙では難しい法律用語を使わずに、「税金を納めなければ、あなたの車は使えなくなります」といった表現を取り入れた。また、督促を我が身のことと感じてもらうため、一部の手紙には対象車両の写真を同封した。</a:t>
            </a:r>
            <a:endParaRPr lang="en-US" altLang="ja-JP" sz="1292"/>
          </a:p>
          <a:p>
            <a:pPr marL="0" indent="0" defTabSz="844083">
              <a:lnSpc>
                <a:spcPct val="100000"/>
              </a:lnSpc>
              <a:spcBef>
                <a:spcPts val="0"/>
              </a:spcBef>
              <a:buNone/>
              <a:defRPr/>
            </a:pPr>
            <a:r>
              <a:rPr lang="ja-JP" altLang="en-US" sz="1292"/>
              <a:t>この文面の変更によって、税金を納める人の数は増え、特に写真が滞納者の行動を劇的に変えた。</a:t>
            </a:r>
          </a:p>
        </p:txBody>
      </p:sp>
      <p:pic>
        <p:nvPicPr>
          <p:cNvPr id="9" name="図 8"/>
          <p:cNvPicPr>
            <a:picLocks noChangeAspect="1"/>
          </p:cNvPicPr>
          <p:nvPr/>
        </p:nvPicPr>
        <p:blipFill rotWithShape="1">
          <a:blip r:embed="rId2"/>
          <a:srcRect l="52615"/>
          <a:stretch/>
        </p:blipFill>
        <p:spPr>
          <a:xfrm>
            <a:off x="118698" y="2990705"/>
            <a:ext cx="1463040" cy="1471014"/>
          </a:xfrm>
          <a:prstGeom prst="rect">
            <a:avLst/>
          </a:prstGeom>
          <a:ln>
            <a:noFill/>
          </a:ln>
          <a:effectLst>
            <a:outerShdw blurRad="50800" dist="38100" dir="2700000" algn="tl" rotWithShape="0">
              <a:prstClr val="black">
                <a:alpha val="40000"/>
              </a:prstClr>
            </a:outerShdw>
          </a:effectLst>
        </p:spPr>
      </p:pic>
      <p:sp>
        <p:nvSpPr>
          <p:cNvPr id="10" name="テキスト プレースホルダー 1"/>
          <p:cNvSpPr txBox="1">
            <a:spLocks/>
          </p:cNvSpPr>
          <p:nvPr/>
        </p:nvSpPr>
        <p:spPr bwMode="auto">
          <a:xfrm>
            <a:off x="1714374" y="3062989"/>
            <a:ext cx="6826724" cy="139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4406" tIns="42203" rIns="84406" bIns="42203" numCol="1" anchor="t" anchorCtr="0" compatLnSpc="1">
            <a:prstTxWarp prst="textNoShape">
              <a:avLst/>
            </a:prstTxWarp>
          </a:bodyPr>
          <a:lstStyle>
            <a:lvl1pPr marL="173038" indent="-173038" algn="l" rtl="0" eaLnBrk="0" fontAlgn="base" hangingPunct="0">
              <a:spcBef>
                <a:spcPct val="20000"/>
              </a:spcBef>
              <a:spcAft>
                <a:spcPct val="0"/>
              </a:spcAft>
              <a:buClr>
                <a:srgbClr val="9EA0A1"/>
              </a:buClr>
              <a:buSzPct val="110000"/>
              <a:buFont typeface="Wingdings" charset="2"/>
              <a:buChar char="n"/>
              <a:defRPr kumimoji="1" sz="1200" kern="1200">
                <a:solidFill>
                  <a:schemeClr val="tx1"/>
                </a:solidFill>
                <a:latin typeface="Meiryo UI" charset="-128"/>
                <a:ea typeface="Meiryo UI" charset="-128"/>
                <a:cs typeface="Meiryo UI" charset="-128"/>
              </a:defRPr>
            </a:lvl1pPr>
            <a:lvl2pPr marL="358775" indent="-185738" algn="l" rtl="0" eaLnBrk="0" fontAlgn="base" hangingPunct="0">
              <a:spcBef>
                <a:spcPct val="20000"/>
              </a:spcBef>
              <a:spcAft>
                <a:spcPct val="0"/>
              </a:spcAft>
              <a:buClr>
                <a:srgbClr val="9EA0A1"/>
              </a:buClr>
              <a:buSzPct val="120000"/>
              <a:buFont typeface="Arial" charset="0"/>
              <a:buChar char="»"/>
              <a:defRPr kumimoji="1" sz="1200" kern="1200">
                <a:solidFill>
                  <a:schemeClr val="tx1"/>
                </a:solidFill>
                <a:latin typeface="Meiryo UI" charset="-128"/>
                <a:ea typeface="Meiryo UI" charset="-128"/>
                <a:cs typeface="Meiryo UI" charset="-128"/>
              </a:defRPr>
            </a:lvl2pPr>
            <a:lvl3pPr marL="531813" indent="-173038" algn="l" rtl="0" eaLnBrk="0" fontAlgn="base" hangingPunct="0">
              <a:spcBef>
                <a:spcPct val="20000"/>
              </a:spcBef>
              <a:spcAft>
                <a:spcPct val="0"/>
              </a:spcAft>
              <a:buClr>
                <a:srgbClr val="9EA0A1"/>
              </a:buClr>
              <a:buFont typeface="Arial" charset="0"/>
              <a:buChar char="-"/>
              <a:defRPr kumimoji="1" sz="1200" kern="1200">
                <a:solidFill>
                  <a:schemeClr val="tx1"/>
                </a:solidFill>
                <a:latin typeface="Meiryo UI" charset="-128"/>
                <a:ea typeface="Meiryo UI" charset="-128"/>
                <a:cs typeface="Meiryo UI" charset="-128"/>
              </a:defRPr>
            </a:lvl3pPr>
            <a:lvl4pPr marL="717550" indent="-185738" algn="l" rtl="0" eaLnBrk="0" fontAlgn="base" hangingPunct="0">
              <a:spcBef>
                <a:spcPct val="20000"/>
              </a:spcBef>
              <a:spcAft>
                <a:spcPct val="0"/>
              </a:spcAft>
              <a:buClr>
                <a:srgbClr val="9EA0A1"/>
              </a:buClr>
              <a:buFont typeface="Arial" charset="0"/>
              <a:buChar char="-"/>
              <a:defRPr kumimoji="1" sz="1200" kern="1200">
                <a:solidFill>
                  <a:schemeClr val="tx1"/>
                </a:solidFill>
                <a:latin typeface="Meiryo UI" charset="-128"/>
                <a:ea typeface="Meiryo UI" charset="-128"/>
                <a:cs typeface="Meiryo UI" charset="-128"/>
              </a:defRPr>
            </a:lvl4pPr>
            <a:lvl5pPr marL="890588" indent="-173038" algn="l" rtl="0" eaLnBrk="0" fontAlgn="base" hangingPunct="0">
              <a:spcBef>
                <a:spcPct val="20000"/>
              </a:spcBef>
              <a:spcAft>
                <a:spcPct val="0"/>
              </a:spcAft>
              <a:buClr>
                <a:srgbClr val="9EA0A1"/>
              </a:buClr>
              <a:buFont typeface="Arial" charset="0"/>
              <a:buChar char="-"/>
              <a:defRPr kumimoji="1" sz="1200" kern="1200">
                <a:solidFill>
                  <a:schemeClr val="tx1"/>
                </a:solidFill>
                <a:latin typeface="Meiryo UI" charset="-128"/>
                <a:ea typeface="Meiryo UI" charset="-128"/>
                <a:cs typeface="Meiryo UI"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eaLnBrk="1" fontAlgn="auto" hangingPunct="1">
              <a:spcBef>
                <a:spcPts val="0"/>
              </a:spcBef>
              <a:spcAft>
                <a:spcPts val="0"/>
              </a:spcAft>
              <a:buClrTx/>
              <a:buSzTx/>
              <a:buNone/>
            </a:pPr>
            <a:r>
              <a:rPr lang="ja-JP" altLang="en-US" sz="1477" b="1" u="sng"/>
              <a:t>② カリフォルニア州立大学の</a:t>
            </a:r>
            <a:r>
              <a:rPr lang="en-US" altLang="ja-JP" sz="1477" b="1" u="sng"/>
              <a:t>P</a:t>
            </a:r>
            <a:r>
              <a:rPr lang="ja-JP" altLang="en-US" sz="1477" b="1" u="sng"/>
              <a:t>・ウェズリー・シュルツらのケース</a:t>
            </a:r>
          </a:p>
          <a:p>
            <a:pPr marL="0" indent="0" eaLnBrk="1" fontAlgn="auto" hangingPunct="1">
              <a:spcBef>
                <a:spcPts val="0"/>
              </a:spcBef>
              <a:spcAft>
                <a:spcPts val="0"/>
              </a:spcAft>
              <a:buClrTx/>
              <a:buSzTx/>
              <a:buNone/>
            </a:pPr>
            <a:r>
              <a:rPr lang="ja-JP" altLang="en-US" sz="1292"/>
              <a:t>同州サンマルコスで、エネルギー使用量がきわめて多い住民に手紙を送った。</a:t>
            </a:r>
          </a:p>
          <a:p>
            <a:pPr marL="0" indent="0" eaLnBrk="1" fontAlgn="auto" hangingPunct="1">
              <a:spcBef>
                <a:spcPts val="0"/>
              </a:spcBef>
              <a:spcAft>
                <a:spcPts val="0"/>
              </a:spcAft>
              <a:buClrTx/>
              <a:buSzTx/>
              <a:buNone/>
            </a:pPr>
            <a:r>
              <a:rPr lang="ja-JP" altLang="en-US" sz="1292"/>
              <a:t>彼らに省エネを促すため、手紙の中で近隣住民のエネルギー消費量との比較を示したのだ。</a:t>
            </a:r>
          </a:p>
          <a:p>
            <a:pPr marL="0" indent="0" eaLnBrk="1" fontAlgn="auto" hangingPunct="1">
              <a:spcBef>
                <a:spcPts val="0"/>
              </a:spcBef>
              <a:spcAft>
                <a:spcPts val="0"/>
              </a:spcAft>
              <a:buClrTx/>
              <a:buSzTx/>
              <a:buNone/>
            </a:pPr>
            <a:r>
              <a:rPr lang="ja-JP" altLang="en-US" sz="1292"/>
              <a:t>すると、自分と似たような身分である近隣住民より消費量が多いと気づいた彼らは、ネガティブな感情に強く捕らわれた。</a:t>
            </a:r>
          </a:p>
          <a:p>
            <a:pPr marL="0" indent="0" eaLnBrk="1" fontAlgn="auto" hangingPunct="1">
              <a:spcBef>
                <a:spcPts val="0"/>
              </a:spcBef>
              <a:spcAft>
                <a:spcPts val="0"/>
              </a:spcAft>
              <a:buClrTx/>
              <a:buSzTx/>
              <a:buNone/>
            </a:pPr>
            <a:r>
              <a:rPr lang="ja-JP" altLang="en-US" sz="1292"/>
              <a:t>これが行動の変化につながり、エネルギー消費量は</a:t>
            </a:r>
            <a:r>
              <a:rPr lang="en-US" altLang="ja-JP" sz="1292"/>
              <a:t>10</a:t>
            </a:r>
            <a:r>
              <a:rPr lang="ja-JP" altLang="en-US" sz="1292"/>
              <a:t>％減ったのである。</a:t>
            </a:r>
          </a:p>
        </p:txBody>
      </p:sp>
      <p:pic>
        <p:nvPicPr>
          <p:cNvPr id="11" name="図 10"/>
          <p:cNvPicPr>
            <a:picLocks noChangeAspect="1"/>
          </p:cNvPicPr>
          <p:nvPr/>
        </p:nvPicPr>
        <p:blipFill>
          <a:blip r:embed="rId3"/>
          <a:stretch>
            <a:fillRect/>
          </a:stretch>
        </p:blipFill>
        <p:spPr>
          <a:xfrm>
            <a:off x="6945421" y="4725991"/>
            <a:ext cx="1985554" cy="1489166"/>
          </a:xfrm>
          <a:prstGeom prst="rect">
            <a:avLst/>
          </a:prstGeom>
          <a:ln>
            <a:noFill/>
          </a:ln>
          <a:effectLst>
            <a:softEdge rad="112500"/>
          </a:effectLst>
        </p:spPr>
      </p:pic>
      <p:sp>
        <p:nvSpPr>
          <p:cNvPr id="12" name="テキスト プレースホルダー 1"/>
          <p:cNvSpPr txBox="1">
            <a:spLocks/>
          </p:cNvSpPr>
          <p:nvPr/>
        </p:nvSpPr>
        <p:spPr bwMode="auto">
          <a:xfrm>
            <a:off x="118698" y="4527035"/>
            <a:ext cx="6826724" cy="168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4406" tIns="42203" rIns="84406" bIns="42203" numCol="1" anchor="t" anchorCtr="0" compatLnSpc="1">
            <a:prstTxWarp prst="textNoShape">
              <a:avLst/>
            </a:prstTxWarp>
          </a:bodyPr>
          <a:lstStyle>
            <a:lvl1pPr marL="173038" indent="-173038" algn="l" rtl="0" eaLnBrk="0" fontAlgn="base" hangingPunct="0">
              <a:spcBef>
                <a:spcPct val="20000"/>
              </a:spcBef>
              <a:spcAft>
                <a:spcPct val="0"/>
              </a:spcAft>
              <a:buClr>
                <a:srgbClr val="9EA0A1"/>
              </a:buClr>
              <a:buSzPct val="110000"/>
              <a:buFont typeface="Wingdings" charset="2"/>
              <a:buChar char="n"/>
              <a:defRPr kumimoji="1" sz="1200" kern="1200">
                <a:solidFill>
                  <a:schemeClr val="tx1"/>
                </a:solidFill>
                <a:latin typeface="Meiryo UI" charset="-128"/>
                <a:ea typeface="Meiryo UI" charset="-128"/>
                <a:cs typeface="Meiryo UI" charset="-128"/>
              </a:defRPr>
            </a:lvl1pPr>
            <a:lvl2pPr marL="358775" indent="-185738" algn="l" rtl="0" eaLnBrk="0" fontAlgn="base" hangingPunct="0">
              <a:spcBef>
                <a:spcPct val="20000"/>
              </a:spcBef>
              <a:spcAft>
                <a:spcPct val="0"/>
              </a:spcAft>
              <a:buClr>
                <a:srgbClr val="9EA0A1"/>
              </a:buClr>
              <a:buSzPct val="120000"/>
              <a:buFont typeface="Arial" charset="0"/>
              <a:buChar char="»"/>
              <a:defRPr kumimoji="1" sz="1200" kern="1200">
                <a:solidFill>
                  <a:schemeClr val="tx1"/>
                </a:solidFill>
                <a:latin typeface="Meiryo UI" charset="-128"/>
                <a:ea typeface="Meiryo UI" charset="-128"/>
                <a:cs typeface="Meiryo UI" charset="-128"/>
              </a:defRPr>
            </a:lvl2pPr>
            <a:lvl3pPr marL="531813" indent="-173038" algn="l" rtl="0" eaLnBrk="0" fontAlgn="base" hangingPunct="0">
              <a:spcBef>
                <a:spcPct val="20000"/>
              </a:spcBef>
              <a:spcAft>
                <a:spcPct val="0"/>
              </a:spcAft>
              <a:buClr>
                <a:srgbClr val="9EA0A1"/>
              </a:buClr>
              <a:buFont typeface="Arial" charset="0"/>
              <a:buChar char="-"/>
              <a:defRPr kumimoji="1" sz="1200" kern="1200">
                <a:solidFill>
                  <a:schemeClr val="tx1"/>
                </a:solidFill>
                <a:latin typeface="Meiryo UI" charset="-128"/>
                <a:ea typeface="Meiryo UI" charset="-128"/>
                <a:cs typeface="Meiryo UI" charset="-128"/>
              </a:defRPr>
            </a:lvl3pPr>
            <a:lvl4pPr marL="717550" indent="-185738" algn="l" rtl="0" eaLnBrk="0" fontAlgn="base" hangingPunct="0">
              <a:spcBef>
                <a:spcPct val="20000"/>
              </a:spcBef>
              <a:spcAft>
                <a:spcPct val="0"/>
              </a:spcAft>
              <a:buClr>
                <a:srgbClr val="9EA0A1"/>
              </a:buClr>
              <a:buFont typeface="Arial" charset="0"/>
              <a:buChar char="-"/>
              <a:defRPr kumimoji="1" sz="1200" kern="1200">
                <a:solidFill>
                  <a:schemeClr val="tx1"/>
                </a:solidFill>
                <a:latin typeface="Meiryo UI" charset="-128"/>
                <a:ea typeface="Meiryo UI" charset="-128"/>
                <a:cs typeface="Meiryo UI" charset="-128"/>
              </a:defRPr>
            </a:lvl4pPr>
            <a:lvl5pPr marL="890588" indent="-173038" algn="l" rtl="0" eaLnBrk="0" fontAlgn="base" hangingPunct="0">
              <a:spcBef>
                <a:spcPct val="20000"/>
              </a:spcBef>
              <a:spcAft>
                <a:spcPct val="0"/>
              </a:spcAft>
              <a:buClr>
                <a:srgbClr val="9EA0A1"/>
              </a:buClr>
              <a:buFont typeface="Arial" charset="0"/>
              <a:buChar char="-"/>
              <a:defRPr kumimoji="1" sz="1200" kern="1200">
                <a:solidFill>
                  <a:schemeClr val="tx1"/>
                </a:solidFill>
                <a:latin typeface="Meiryo UI" charset="-128"/>
                <a:ea typeface="Meiryo UI" charset="-128"/>
                <a:cs typeface="Meiryo UI"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eaLnBrk="1" fontAlgn="auto" hangingPunct="1">
              <a:spcBef>
                <a:spcPts val="0"/>
              </a:spcBef>
              <a:spcAft>
                <a:spcPts val="0"/>
              </a:spcAft>
              <a:buClrTx/>
              <a:buSzTx/>
              <a:buNone/>
            </a:pPr>
            <a:r>
              <a:rPr lang="ja-JP" altLang="en-US" sz="1477" b="1" u="sng"/>
              <a:t>③ グーグルの社員食堂のケース</a:t>
            </a:r>
          </a:p>
          <a:p>
            <a:pPr marL="0" indent="0" eaLnBrk="1" fontAlgn="auto" hangingPunct="1">
              <a:spcBef>
                <a:spcPts val="0"/>
              </a:spcBef>
              <a:spcAft>
                <a:spcPts val="0"/>
              </a:spcAft>
              <a:buClrTx/>
              <a:buSzTx/>
              <a:buNone/>
            </a:pPr>
            <a:r>
              <a:rPr lang="ja-JP" altLang="en-US" sz="1292"/>
              <a:t>同社は社員食堂で、従業員に健康的な食習慣を奨励するためにあることをした。</a:t>
            </a:r>
          </a:p>
          <a:p>
            <a:pPr marL="0" indent="0" eaLnBrk="1" fontAlgn="auto" hangingPunct="1">
              <a:spcBef>
                <a:spcPts val="0"/>
              </a:spcBef>
              <a:spcAft>
                <a:spcPts val="0"/>
              </a:spcAft>
              <a:buClrTx/>
              <a:buSzTx/>
              <a:buNone/>
            </a:pPr>
            <a:r>
              <a:rPr lang="ja-JP" altLang="en-US" sz="1292"/>
              <a:t>グーグラー（グーグルの従業員）は取り皿の置き場に近づくと、</a:t>
            </a:r>
          </a:p>
          <a:p>
            <a:pPr marL="0" indent="0" eaLnBrk="1" fontAlgn="auto" hangingPunct="1">
              <a:spcBef>
                <a:spcPts val="0"/>
              </a:spcBef>
              <a:spcAft>
                <a:spcPts val="0"/>
              </a:spcAft>
              <a:buClrTx/>
              <a:buSzTx/>
              <a:buNone/>
            </a:pPr>
            <a:r>
              <a:rPr lang="ja-JP" altLang="en-US" sz="1292"/>
              <a:t>「大きい皿を使う人は、小皿を使う人よりもたくさん食べてしまいがち」であることを示す掲示を目にする。</a:t>
            </a:r>
          </a:p>
          <a:p>
            <a:pPr marL="0" indent="0" eaLnBrk="1" fontAlgn="auto" hangingPunct="1">
              <a:spcBef>
                <a:spcPts val="0"/>
              </a:spcBef>
              <a:spcAft>
                <a:spcPts val="0"/>
              </a:spcAft>
              <a:buClrTx/>
              <a:buSzTx/>
              <a:buNone/>
            </a:pPr>
            <a:r>
              <a:rPr lang="ja-JP" altLang="en-US" sz="1292"/>
              <a:t>この掲示は、こうしなさいと指図することなく健康志向へと導いている。</a:t>
            </a:r>
          </a:p>
          <a:p>
            <a:pPr marL="0" indent="0" eaLnBrk="1" fontAlgn="auto" hangingPunct="1">
              <a:spcBef>
                <a:spcPts val="0"/>
              </a:spcBef>
              <a:spcAft>
                <a:spcPts val="0"/>
              </a:spcAft>
              <a:buClrTx/>
              <a:buSzTx/>
              <a:buNone/>
            </a:pPr>
            <a:r>
              <a:rPr lang="ja-JP" altLang="en-US" sz="1292"/>
              <a:t>このささやかな取り組みの結果、小さい皿の利用が倍増し、使われるすべての皿の</a:t>
            </a:r>
            <a:r>
              <a:rPr lang="en-US" altLang="ja-JP" sz="1292"/>
              <a:t>32%</a:t>
            </a:r>
            <a:r>
              <a:rPr lang="ja-JP" altLang="en-US" sz="1292"/>
              <a:t>を占めるようになった。（また同社は、野菜摂取を促すために、社員食堂の入り口付近にサラダバーを設置した。人は最初に目にしたものを皿に取る傾向があるため。）</a:t>
            </a:r>
          </a:p>
        </p:txBody>
      </p:sp>
      <p:pic>
        <p:nvPicPr>
          <p:cNvPr id="8" name="図 7"/>
          <p:cNvPicPr>
            <a:picLocks noChangeAspect="1"/>
          </p:cNvPicPr>
          <p:nvPr/>
        </p:nvPicPr>
        <p:blipFill>
          <a:blip r:embed="rId4"/>
          <a:stretch>
            <a:fillRect/>
          </a:stretch>
        </p:blipFill>
        <p:spPr>
          <a:xfrm>
            <a:off x="6906567" y="1143000"/>
            <a:ext cx="2063262" cy="1617785"/>
          </a:xfrm>
          <a:prstGeom prst="rect">
            <a:avLst/>
          </a:prstGeom>
        </p:spPr>
      </p:pic>
    </p:spTree>
    <p:extLst>
      <p:ext uri="{BB962C8B-B14F-4D97-AF65-F5344CB8AC3E}">
        <p14:creationId xmlns:p14="http://schemas.microsoft.com/office/powerpoint/2010/main" val="211032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a:spLocks noGrp="1"/>
          </p:cNvSpPr>
          <p:nvPr>
            <p:ph type="ctrTitle"/>
          </p:nvPr>
        </p:nvSpPr>
        <p:spPr/>
        <p:txBody>
          <a:bodyPr/>
          <a:lstStyle/>
          <a:p>
            <a:pPr eaLnBrk="1" hangingPunct="1"/>
            <a:r>
              <a:rPr lang="ja-JP" altLang="en-US" sz="2585" dirty="0"/>
              <a:t>行動経済学で変革した事例②</a:t>
            </a:r>
            <a:endParaRPr sz="2585" dirty="0"/>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5</a:t>
            </a:fld>
            <a:endParaRPr lang="en-US" altLang="ja-JP"/>
          </a:p>
        </p:txBody>
      </p:sp>
      <p:pic>
        <p:nvPicPr>
          <p:cNvPr id="6" name="図 5"/>
          <p:cNvPicPr>
            <a:picLocks noChangeAspect="1"/>
          </p:cNvPicPr>
          <p:nvPr/>
        </p:nvPicPr>
        <p:blipFill>
          <a:blip r:embed="rId2"/>
          <a:stretch>
            <a:fillRect/>
          </a:stretch>
        </p:blipFill>
        <p:spPr>
          <a:xfrm>
            <a:off x="118698" y="3110635"/>
            <a:ext cx="969945" cy="969945"/>
          </a:xfrm>
          <a:prstGeom prst="rect">
            <a:avLst/>
          </a:prstGeom>
        </p:spPr>
      </p:pic>
      <p:pic>
        <p:nvPicPr>
          <p:cNvPr id="7" name="図 6"/>
          <p:cNvPicPr>
            <a:picLocks noChangeAspect="1"/>
          </p:cNvPicPr>
          <p:nvPr/>
        </p:nvPicPr>
        <p:blipFill>
          <a:blip r:embed="rId3"/>
          <a:stretch>
            <a:fillRect/>
          </a:stretch>
        </p:blipFill>
        <p:spPr>
          <a:xfrm>
            <a:off x="6621411" y="1301764"/>
            <a:ext cx="1772308" cy="1329231"/>
          </a:xfrm>
          <a:prstGeom prst="rect">
            <a:avLst/>
          </a:prstGeom>
        </p:spPr>
      </p:pic>
      <p:pic>
        <p:nvPicPr>
          <p:cNvPr id="8" name="図 7"/>
          <p:cNvPicPr>
            <a:picLocks noChangeAspect="1"/>
          </p:cNvPicPr>
          <p:nvPr/>
        </p:nvPicPr>
        <p:blipFill>
          <a:blip r:embed="rId4"/>
          <a:stretch>
            <a:fillRect/>
          </a:stretch>
        </p:blipFill>
        <p:spPr>
          <a:xfrm>
            <a:off x="6172989" y="2682052"/>
            <a:ext cx="2669152" cy="1661538"/>
          </a:xfrm>
          <a:prstGeom prst="rect">
            <a:avLst/>
          </a:prstGeom>
        </p:spPr>
      </p:pic>
      <p:pic>
        <p:nvPicPr>
          <p:cNvPr id="9" name="図 8"/>
          <p:cNvPicPr>
            <a:picLocks noChangeAspect="1"/>
          </p:cNvPicPr>
          <p:nvPr/>
        </p:nvPicPr>
        <p:blipFill>
          <a:blip r:embed="rId5"/>
          <a:stretch>
            <a:fillRect/>
          </a:stretch>
        </p:blipFill>
        <p:spPr>
          <a:xfrm>
            <a:off x="6025471" y="4394647"/>
            <a:ext cx="2964185" cy="1660998"/>
          </a:xfrm>
          <a:prstGeom prst="rect">
            <a:avLst/>
          </a:prstGeom>
        </p:spPr>
      </p:pic>
      <p:sp>
        <p:nvSpPr>
          <p:cNvPr id="10" name="テキスト ボックス 9"/>
          <p:cNvSpPr txBox="1"/>
          <p:nvPr/>
        </p:nvSpPr>
        <p:spPr>
          <a:xfrm>
            <a:off x="1828800" y="1661007"/>
            <a:ext cx="4229904" cy="610744"/>
          </a:xfrm>
          <a:prstGeom prst="rect">
            <a:avLst/>
          </a:prstGeom>
          <a:noFill/>
        </p:spPr>
        <p:txBody>
          <a:bodyPr wrap="none" rtlCol="0">
            <a:noAutofit/>
          </a:bodyPr>
          <a:lstStyle/>
          <a:p>
            <a:r>
              <a:rPr lang="ja-JP" altLang="en-US" sz="2585" dirty="0">
                <a:latin typeface="Meiryo UI" charset="-128"/>
                <a:ea typeface="Meiryo UI" charset="-128"/>
                <a:cs typeface="Meiryo UI" charset="-128"/>
              </a:rPr>
              <a:t>紙媒体のみ</a:t>
            </a:r>
            <a:r>
              <a:rPr lang="en-US" altLang="ja-JP" sz="2585" dirty="0">
                <a:latin typeface="Meiryo UI" charset="-128"/>
                <a:ea typeface="Meiryo UI" charset="-128"/>
                <a:cs typeface="Meiryo UI" charset="-128"/>
              </a:rPr>
              <a:t>		</a:t>
            </a:r>
            <a:r>
              <a:rPr lang="ja-JP" altLang="en-US" sz="2585" dirty="0">
                <a:latin typeface="Meiryo UI" charset="-128"/>
                <a:ea typeface="Meiryo UI" charset="-128"/>
                <a:cs typeface="Meiryo UI" charset="-128"/>
              </a:rPr>
              <a:t>：</a:t>
            </a:r>
            <a:r>
              <a:rPr lang="en-US" altLang="ja-JP" sz="2585" dirty="0">
                <a:latin typeface="Meiryo UI" charset="-128"/>
                <a:ea typeface="Meiryo UI" charset="-128"/>
                <a:cs typeface="Meiryo UI" charset="-128"/>
              </a:rPr>
              <a:t>US</a:t>
            </a:r>
            <a:r>
              <a:rPr lang="ja-JP" altLang="en-US" sz="2585" dirty="0">
                <a:latin typeface="Meiryo UI" charset="-128"/>
                <a:ea typeface="Meiryo UI" charset="-128"/>
                <a:cs typeface="Meiryo UI" charset="-128"/>
              </a:rPr>
              <a:t>＄</a:t>
            </a:r>
            <a:r>
              <a:rPr lang="en-US" altLang="ja-JP" sz="2585" dirty="0">
                <a:latin typeface="Meiryo UI" charset="-128"/>
                <a:ea typeface="Meiryo UI" charset="-128"/>
                <a:cs typeface="Meiryo UI" charset="-128"/>
              </a:rPr>
              <a:t>20</a:t>
            </a:r>
            <a:endParaRPr lang="ja-JP" altLang="en-US" sz="2585" dirty="0">
              <a:latin typeface="Meiryo UI" charset="-128"/>
              <a:ea typeface="Meiryo UI" charset="-128"/>
              <a:cs typeface="Meiryo UI" charset="-128"/>
            </a:endParaRPr>
          </a:p>
        </p:txBody>
      </p:sp>
      <p:sp>
        <p:nvSpPr>
          <p:cNvPr id="11" name="テキスト ボックス 10"/>
          <p:cNvSpPr txBox="1"/>
          <p:nvPr/>
        </p:nvSpPr>
        <p:spPr>
          <a:xfrm>
            <a:off x="1828800" y="3207449"/>
            <a:ext cx="4229904" cy="610744"/>
          </a:xfrm>
          <a:prstGeom prst="rect">
            <a:avLst/>
          </a:prstGeom>
          <a:noFill/>
        </p:spPr>
        <p:txBody>
          <a:bodyPr wrap="none" rtlCol="0">
            <a:noAutofit/>
          </a:bodyPr>
          <a:lstStyle/>
          <a:p>
            <a:r>
              <a:rPr lang="ja-JP" altLang="en-US" sz="2585" dirty="0">
                <a:latin typeface="Meiryo UI" charset="-128"/>
                <a:ea typeface="Meiryo UI" charset="-128"/>
                <a:cs typeface="Meiryo UI" charset="-128"/>
              </a:rPr>
              <a:t>電子媒体のみ</a:t>
            </a:r>
            <a:r>
              <a:rPr lang="en-US" altLang="ja-JP" sz="2585" dirty="0">
                <a:latin typeface="Meiryo UI" charset="-128"/>
                <a:ea typeface="Meiryo UI" charset="-128"/>
                <a:cs typeface="Meiryo UI" charset="-128"/>
              </a:rPr>
              <a:t>	</a:t>
            </a:r>
            <a:r>
              <a:rPr lang="ja-JP" altLang="en-US" sz="2585" dirty="0">
                <a:latin typeface="Meiryo UI" charset="-128"/>
                <a:ea typeface="Meiryo UI" charset="-128"/>
                <a:cs typeface="Meiryo UI" charset="-128"/>
              </a:rPr>
              <a:t>：</a:t>
            </a:r>
            <a:r>
              <a:rPr lang="en-US" altLang="ja-JP" sz="2585" dirty="0">
                <a:latin typeface="Meiryo UI" charset="-128"/>
                <a:ea typeface="Meiryo UI" charset="-128"/>
                <a:cs typeface="Meiryo UI" charset="-128"/>
              </a:rPr>
              <a:t>US</a:t>
            </a:r>
            <a:r>
              <a:rPr lang="ja-JP" altLang="en-US" sz="2585" dirty="0">
                <a:latin typeface="Meiryo UI" charset="-128"/>
                <a:ea typeface="Meiryo UI" charset="-128"/>
                <a:cs typeface="Meiryo UI" charset="-128"/>
              </a:rPr>
              <a:t>＄</a:t>
            </a:r>
            <a:r>
              <a:rPr lang="en-US" altLang="ja-JP" sz="2585" dirty="0">
                <a:latin typeface="Meiryo UI" charset="-128"/>
                <a:ea typeface="Meiryo UI" charset="-128"/>
                <a:cs typeface="Meiryo UI" charset="-128"/>
              </a:rPr>
              <a:t>50</a:t>
            </a:r>
            <a:endParaRPr lang="ja-JP" altLang="en-US" sz="2585" dirty="0">
              <a:latin typeface="Meiryo UI" charset="-128"/>
              <a:ea typeface="Meiryo UI" charset="-128"/>
              <a:cs typeface="Meiryo UI" charset="-128"/>
            </a:endParaRPr>
          </a:p>
        </p:txBody>
      </p:sp>
      <p:sp>
        <p:nvSpPr>
          <p:cNvPr id="12" name="テキスト ボックス 11"/>
          <p:cNvSpPr txBox="1"/>
          <p:nvPr/>
        </p:nvSpPr>
        <p:spPr>
          <a:xfrm>
            <a:off x="1828800" y="4919774"/>
            <a:ext cx="4229904" cy="610744"/>
          </a:xfrm>
          <a:prstGeom prst="rect">
            <a:avLst/>
          </a:prstGeom>
          <a:noFill/>
        </p:spPr>
        <p:txBody>
          <a:bodyPr wrap="none" rtlCol="0">
            <a:noAutofit/>
          </a:bodyPr>
          <a:lstStyle/>
          <a:p>
            <a:r>
              <a:rPr lang="ja-JP" altLang="en-US" sz="2585">
                <a:latin typeface="Meiryo UI" charset="-128"/>
                <a:ea typeface="Meiryo UI" charset="-128"/>
                <a:cs typeface="Meiryo UI" charset="-128"/>
              </a:rPr>
              <a:t>紙＋電子媒体</a:t>
            </a:r>
            <a:r>
              <a:rPr lang="en-US" altLang="ja-JP" sz="2585" dirty="0">
                <a:latin typeface="Meiryo UI" charset="-128"/>
                <a:ea typeface="Meiryo UI" charset="-128"/>
                <a:cs typeface="Meiryo UI" charset="-128"/>
              </a:rPr>
              <a:t>	</a:t>
            </a:r>
            <a:r>
              <a:rPr lang="ja-JP" altLang="en-US" sz="2585" dirty="0">
                <a:latin typeface="Meiryo UI" charset="-128"/>
                <a:ea typeface="Meiryo UI" charset="-128"/>
                <a:cs typeface="Meiryo UI" charset="-128"/>
              </a:rPr>
              <a:t>：</a:t>
            </a:r>
            <a:r>
              <a:rPr lang="en-US" altLang="ja-JP" sz="2585" dirty="0">
                <a:latin typeface="Meiryo UI" charset="-128"/>
                <a:ea typeface="Meiryo UI" charset="-128"/>
                <a:cs typeface="Meiryo UI" charset="-128"/>
              </a:rPr>
              <a:t>US</a:t>
            </a:r>
            <a:r>
              <a:rPr lang="ja-JP" altLang="en-US" sz="2585" dirty="0">
                <a:latin typeface="Meiryo UI" charset="-128"/>
                <a:ea typeface="Meiryo UI" charset="-128"/>
                <a:cs typeface="Meiryo UI" charset="-128"/>
              </a:rPr>
              <a:t>＄</a:t>
            </a:r>
            <a:r>
              <a:rPr lang="en-US" altLang="ja-JP" sz="2585" dirty="0">
                <a:latin typeface="Meiryo UI" charset="-128"/>
                <a:ea typeface="Meiryo UI" charset="-128"/>
                <a:cs typeface="Meiryo UI" charset="-128"/>
              </a:rPr>
              <a:t>50</a:t>
            </a:r>
            <a:endParaRPr lang="ja-JP" altLang="en-US" sz="2585" dirty="0">
              <a:latin typeface="Meiryo UI" charset="-128"/>
              <a:ea typeface="Meiryo UI" charset="-128"/>
              <a:cs typeface="Meiryo UI" charset="-128"/>
            </a:endParaRPr>
          </a:p>
        </p:txBody>
      </p:sp>
      <p:cxnSp>
        <p:nvCxnSpPr>
          <p:cNvPr id="14" name="直線コネクタ 13"/>
          <p:cNvCxnSpPr/>
          <p:nvPr/>
        </p:nvCxnSpPr>
        <p:spPr>
          <a:xfrm>
            <a:off x="1969478" y="2848206"/>
            <a:ext cx="4892430" cy="28343"/>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969478" y="4396198"/>
            <a:ext cx="4892430" cy="28343"/>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1969478" y="6024413"/>
            <a:ext cx="4892430" cy="28343"/>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6">
            <a:clrChange>
              <a:clrFrom>
                <a:srgbClr val="FFFFFF"/>
              </a:clrFrom>
              <a:clrTo>
                <a:srgbClr val="FFFFFF">
                  <a:alpha val="0"/>
                </a:srgbClr>
              </a:clrTo>
            </a:clrChange>
          </a:blip>
          <a:stretch>
            <a:fillRect/>
          </a:stretch>
        </p:blipFill>
        <p:spPr>
          <a:xfrm>
            <a:off x="781540" y="4834376"/>
            <a:ext cx="781539" cy="781539"/>
          </a:xfrm>
          <a:prstGeom prst="rect">
            <a:avLst/>
          </a:prstGeom>
        </p:spPr>
      </p:pic>
    </p:spTree>
    <p:extLst>
      <p:ext uri="{BB962C8B-B14F-4D97-AF65-F5344CB8AC3E}">
        <p14:creationId xmlns:p14="http://schemas.microsoft.com/office/powerpoint/2010/main" val="4198527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2400" dirty="0"/>
              <a:t>行動経済学で変革した事例③</a:t>
            </a:r>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6</a:t>
            </a:fld>
            <a:endParaRPr lang="en-US" altLang="ja-JP"/>
          </a:p>
        </p:txBody>
      </p:sp>
      <p:pic>
        <p:nvPicPr>
          <p:cNvPr id="4" name="図 3"/>
          <p:cNvPicPr>
            <a:picLocks noChangeAspect="1"/>
          </p:cNvPicPr>
          <p:nvPr/>
        </p:nvPicPr>
        <p:blipFill>
          <a:blip r:embed="rId2"/>
          <a:stretch>
            <a:fillRect/>
          </a:stretch>
        </p:blipFill>
        <p:spPr>
          <a:xfrm>
            <a:off x="2089480" y="2170718"/>
            <a:ext cx="1239594" cy="1163077"/>
          </a:xfrm>
          <a:prstGeom prst="rect">
            <a:avLst/>
          </a:prstGeom>
        </p:spPr>
      </p:pic>
      <p:pic>
        <p:nvPicPr>
          <p:cNvPr id="5" name="図 4"/>
          <p:cNvPicPr>
            <a:picLocks noChangeAspect="1"/>
          </p:cNvPicPr>
          <p:nvPr/>
        </p:nvPicPr>
        <p:blipFill>
          <a:blip r:embed="rId3"/>
          <a:stretch>
            <a:fillRect/>
          </a:stretch>
        </p:blipFill>
        <p:spPr>
          <a:xfrm>
            <a:off x="6004944" y="2170718"/>
            <a:ext cx="1110391" cy="1163077"/>
          </a:xfrm>
          <a:prstGeom prst="rect">
            <a:avLst/>
          </a:prstGeom>
        </p:spPr>
      </p:pic>
      <p:sp>
        <p:nvSpPr>
          <p:cNvPr id="14" name="山形 13"/>
          <p:cNvSpPr/>
          <p:nvPr/>
        </p:nvSpPr>
        <p:spPr>
          <a:xfrm>
            <a:off x="3616709"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5" name="山形 14"/>
          <p:cNvSpPr/>
          <p:nvPr/>
        </p:nvSpPr>
        <p:spPr>
          <a:xfrm>
            <a:off x="386297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6" name="山形 15"/>
          <p:cNvSpPr/>
          <p:nvPr/>
        </p:nvSpPr>
        <p:spPr>
          <a:xfrm>
            <a:off x="410923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7" name="山形 16"/>
          <p:cNvSpPr/>
          <p:nvPr/>
        </p:nvSpPr>
        <p:spPr>
          <a:xfrm>
            <a:off x="435549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8" name="山形 17"/>
          <p:cNvSpPr/>
          <p:nvPr/>
        </p:nvSpPr>
        <p:spPr>
          <a:xfrm>
            <a:off x="460175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9" name="山形 18"/>
          <p:cNvSpPr/>
          <p:nvPr/>
        </p:nvSpPr>
        <p:spPr>
          <a:xfrm>
            <a:off x="484801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0" name="山形 19"/>
          <p:cNvSpPr/>
          <p:nvPr/>
        </p:nvSpPr>
        <p:spPr>
          <a:xfrm>
            <a:off x="509427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1" name="山形 20"/>
          <p:cNvSpPr/>
          <p:nvPr/>
        </p:nvSpPr>
        <p:spPr>
          <a:xfrm>
            <a:off x="5340533"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2" name="山形 21"/>
          <p:cNvSpPr/>
          <p:nvPr/>
        </p:nvSpPr>
        <p:spPr>
          <a:xfrm rot="10800000">
            <a:off x="534053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3" name="山形 22"/>
          <p:cNvSpPr/>
          <p:nvPr/>
        </p:nvSpPr>
        <p:spPr>
          <a:xfrm rot="10800000">
            <a:off x="5093730"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4" name="山形 23"/>
          <p:cNvSpPr/>
          <p:nvPr/>
        </p:nvSpPr>
        <p:spPr>
          <a:xfrm rot="10800000">
            <a:off x="4846929"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5" name="山形 24"/>
          <p:cNvSpPr/>
          <p:nvPr/>
        </p:nvSpPr>
        <p:spPr>
          <a:xfrm rot="10800000">
            <a:off x="4600128"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6" name="山形 25"/>
          <p:cNvSpPr/>
          <p:nvPr/>
        </p:nvSpPr>
        <p:spPr>
          <a:xfrm rot="10800000">
            <a:off x="4353327"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7" name="山形 26"/>
          <p:cNvSpPr/>
          <p:nvPr/>
        </p:nvSpPr>
        <p:spPr>
          <a:xfrm rot="10800000">
            <a:off x="4106525"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8" name="山形 27"/>
          <p:cNvSpPr/>
          <p:nvPr/>
        </p:nvSpPr>
        <p:spPr>
          <a:xfrm rot="10800000">
            <a:off x="3859724"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9" name="山形 28"/>
          <p:cNvSpPr/>
          <p:nvPr/>
        </p:nvSpPr>
        <p:spPr>
          <a:xfrm rot="10800000">
            <a:off x="361292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pic>
        <p:nvPicPr>
          <p:cNvPr id="30" name="図 29"/>
          <p:cNvPicPr>
            <a:picLocks noChangeAspect="1"/>
          </p:cNvPicPr>
          <p:nvPr/>
        </p:nvPicPr>
        <p:blipFill>
          <a:blip r:embed="rId4"/>
          <a:stretch>
            <a:fillRect/>
          </a:stretch>
        </p:blipFill>
        <p:spPr>
          <a:xfrm>
            <a:off x="4301111" y="3408843"/>
            <a:ext cx="746370" cy="455982"/>
          </a:xfrm>
          <a:prstGeom prst="rect">
            <a:avLst/>
          </a:prstGeom>
        </p:spPr>
      </p:pic>
      <p:pic>
        <p:nvPicPr>
          <p:cNvPr id="33" name="図 32"/>
          <p:cNvPicPr>
            <a:picLocks noChangeAspect="1"/>
          </p:cNvPicPr>
          <p:nvPr/>
        </p:nvPicPr>
        <p:blipFill>
          <a:blip r:embed="rId5"/>
          <a:stretch>
            <a:fillRect/>
          </a:stretch>
        </p:blipFill>
        <p:spPr>
          <a:xfrm>
            <a:off x="656758" y="2208387"/>
            <a:ext cx="796854" cy="868187"/>
          </a:xfrm>
          <a:prstGeom prst="rect">
            <a:avLst/>
          </a:prstGeom>
        </p:spPr>
      </p:pic>
      <p:pic>
        <p:nvPicPr>
          <p:cNvPr id="34" name="図 33"/>
          <p:cNvPicPr>
            <a:picLocks noChangeAspect="1"/>
          </p:cNvPicPr>
          <p:nvPr/>
        </p:nvPicPr>
        <p:blipFill>
          <a:blip r:embed="rId5"/>
          <a:stretch>
            <a:fillRect/>
          </a:stretch>
        </p:blipFill>
        <p:spPr>
          <a:xfrm>
            <a:off x="1194820" y="1340288"/>
            <a:ext cx="796854" cy="868187"/>
          </a:xfrm>
          <a:prstGeom prst="rect">
            <a:avLst/>
          </a:prstGeom>
        </p:spPr>
      </p:pic>
      <p:pic>
        <p:nvPicPr>
          <p:cNvPr id="35" name="図 34"/>
          <p:cNvPicPr>
            <a:picLocks noChangeAspect="1"/>
          </p:cNvPicPr>
          <p:nvPr/>
        </p:nvPicPr>
        <p:blipFill>
          <a:blip r:embed="rId5"/>
          <a:stretch>
            <a:fillRect/>
          </a:stretch>
        </p:blipFill>
        <p:spPr>
          <a:xfrm>
            <a:off x="1194820" y="3076486"/>
            <a:ext cx="796854" cy="868187"/>
          </a:xfrm>
          <a:prstGeom prst="rect">
            <a:avLst/>
          </a:prstGeom>
        </p:spPr>
      </p:pic>
      <p:pic>
        <p:nvPicPr>
          <p:cNvPr id="36" name="図 35"/>
          <p:cNvPicPr>
            <a:picLocks noChangeAspect="1"/>
          </p:cNvPicPr>
          <p:nvPr/>
        </p:nvPicPr>
        <p:blipFill>
          <a:blip r:embed="rId5"/>
          <a:stretch>
            <a:fillRect/>
          </a:stretch>
        </p:blipFill>
        <p:spPr>
          <a:xfrm>
            <a:off x="118696" y="3076486"/>
            <a:ext cx="796854" cy="868187"/>
          </a:xfrm>
          <a:prstGeom prst="rect">
            <a:avLst/>
          </a:prstGeom>
        </p:spPr>
      </p:pic>
      <p:pic>
        <p:nvPicPr>
          <p:cNvPr id="37" name="図 36"/>
          <p:cNvPicPr>
            <a:picLocks noChangeAspect="1"/>
          </p:cNvPicPr>
          <p:nvPr/>
        </p:nvPicPr>
        <p:blipFill>
          <a:blip r:embed="rId5"/>
          <a:stretch>
            <a:fillRect/>
          </a:stretch>
        </p:blipFill>
        <p:spPr>
          <a:xfrm>
            <a:off x="118696" y="1340288"/>
            <a:ext cx="796854" cy="868187"/>
          </a:xfrm>
          <a:prstGeom prst="rect">
            <a:avLst/>
          </a:prstGeom>
        </p:spPr>
      </p:pic>
      <p:pic>
        <p:nvPicPr>
          <p:cNvPr id="39" name="図 38"/>
          <p:cNvPicPr>
            <a:picLocks noChangeAspect="1"/>
          </p:cNvPicPr>
          <p:nvPr/>
        </p:nvPicPr>
        <p:blipFill>
          <a:blip r:embed="rId6"/>
          <a:stretch>
            <a:fillRect/>
          </a:stretch>
        </p:blipFill>
        <p:spPr>
          <a:xfrm>
            <a:off x="4891160" y="4462221"/>
            <a:ext cx="852494" cy="465150"/>
          </a:xfrm>
          <a:prstGeom prst="rect">
            <a:avLst/>
          </a:prstGeom>
        </p:spPr>
      </p:pic>
      <p:pic>
        <p:nvPicPr>
          <p:cNvPr id="40" name="図 39"/>
          <p:cNvPicPr>
            <a:picLocks noChangeAspect="1"/>
          </p:cNvPicPr>
          <p:nvPr/>
        </p:nvPicPr>
        <p:blipFill>
          <a:blip r:embed="rId7"/>
          <a:stretch>
            <a:fillRect/>
          </a:stretch>
        </p:blipFill>
        <p:spPr>
          <a:xfrm rot="5400000">
            <a:off x="4976390" y="3766584"/>
            <a:ext cx="743727" cy="495424"/>
          </a:xfrm>
          <a:prstGeom prst="rect">
            <a:avLst/>
          </a:prstGeom>
        </p:spPr>
      </p:pic>
      <p:sp>
        <p:nvSpPr>
          <p:cNvPr id="41" name="テキスト ボックス 40"/>
          <p:cNvSpPr txBox="1"/>
          <p:nvPr/>
        </p:nvSpPr>
        <p:spPr>
          <a:xfrm>
            <a:off x="6004944" y="4694795"/>
            <a:ext cx="1110391" cy="844062"/>
          </a:xfrm>
          <a:prstGeom prst="rect">
            <a:avLst/>
          </a:prstGeom>
          <a:noFill/>
        </p:spPr>
        <p:txBody>
          <a:bodyPr wrap="none" rtlCol="0" anchor="ctr">
            <a:noAutofit/>
          </a:bodyPr>
          <a:lstStyle/>
          <a:p>
            <a:pPr algn="ctr"/>
            <a:r>
              <a:rPr lang="en-US" altLang="ja-JP" sz="5539" b="1">
                <a:latin typeface="01FLOPDESIGN" charset="-128"/>
                <a:ea typeface="01FLOPDESIGN" charset="-128"/>
                <a:cs typeface="01FLOPDESIGN" charset="-128"/>
              </a:rPr>
              <a:t>x2</a:t>
            </a:r>
            <a:endParaRPr lang="ja-JP" altLang="en-US" sz="5539" b="1" dirty="0">
              <a:latin typeface="01FLOPDESIGN" charset="-128"/>
              <a:ea typeface="01FLOPDESIGN" charset="-128"/>
              <a:cs typeface="01FLOPDESIGN" charset="-128"/>
            </a:endParaRPr>
          </a:p>
        </p:txBody>
      </p:sp>
    </p:spTree>
    <p:extLst>
      <p:ext uri="{BB962C8B-B14F-4D97-AF65-F5344CB8AC3E}">
        <p14:creationId xmlns:p14="http://schemas.microsoft.com/office/powerpoint/2010/main" val="15034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par>
                          <p:cTn id="8" fill="hold">
                            <p:stCondLst>
                              <p:cond delay="10"/>
                            </p:stCondLst>
                            <p:childTnLst>
                              <p:par>
                                <p:cTn id="9" presetID="10" presetClass="entr" presetSubtype="0" fill="hold" grpId="0" nodeType="after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childTnLst>
                          </p:cTn>
                        </p:par>
                        <p:par>
                          <p:cTn id="12" fill="hold">
                            <p:stCondLst>
                              <p:cond delay="120"/>
                            </p:stCondLst>
                            <p:childTnLst>
                              <p:par>
                                <p:cTn id="13" presetID="10" presetClass="entr" presetSubtype="0" fill="hold" grpId="0" nodeType="afterEffect">
                                  <p:stCondLst>
                                    <p:cond delay="1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
                                        <p:tgtEl>
                                          <p:spTgt spid="16"/>
                                        </p:tgtEl>
                                      </p:cBhvr>
                                    </p:animEffect>
                                  </p:childTnLst>
                                </p:cTn>
                              </p:par>
                            </p:childTnLst>
                          </p:cTn>
                        </p:par>
                        <p:par>
                          <p:cTn id="16" fill="hold">
                            <p:stCondLst>
                              <p:cond delay="230"/>
                            </p:stCondLst>
                            <p:childTnLst>
                              <p:par>
                                <p:cTn id="17" presetID="10" presetClass="entr" presetSubtype="0" fill="hold" grpId="0" nodeType="afterEffect">
                                  <p:stCondLst>
                                    <p:cond delay="1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
                                        <p:tgtEl>
                                          <p:spTgt spid="17"/>
                                        </p:tgtEl>
                                      </p:cBhvr>
                                    </p:animEffect>
                                  </p:childTnLst>
                                </p:cTn>
                              </p:par>
                            </p:childTnLst>
                          </p:cTn>
                        </p:par>
                        <p:par>
                          <p:cTn id="20" fill="hold">
                            <p:stCondLst>
                              <p:cond delay="340"/>
                            </p:stCondLst>
                            <p:childTnLst>
                              <p:par>
                                <p:cTn id="21" presetID="10" presetClass="entr" presetSubtype="0" fill="hold" grpId="0" nodeType="afterEffect">
                                  <p:stCondLst>
                                    <p:cond delay="1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
                                        <p:tgtEl>
                                          <p:spTgt spid="18"/>
                                        </p:tgtEl>
                                      </p:cBhvr>
                                    </p:animEffect>
                                  </p:childTnLst>
                                </p:cTn>
                              </p:par>
                            </p:childTnLst>
                          </p:cTn>
                        </p:par>
                        <p:par>
                          <p:cTn id="24" fill="hold">
                            <p:stCondLst>
                              <p:cond delay="450"/>
                            </p:stCondLst>
                            <p:childTnLst>
                              <p:par>
                                <p:cTn id="25" presetID="10" presetClass="entr" presetSubtype="0" fill="hold" grpId="0" nodeType="after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
                                        <p:tgtEl>
                                          <p:spTgt spid="19"/>
                                        </p:tgtEl>
                                      </p:cBhvr>
                                    </p:animEffect>
                                  </p:childTnLst>
                                </p:cTn>
                              </p:par>
                            </p:childTnLst>
                          </p:cTn>
                        </p:par>
                        <p:par>
                          <p:cTn id="28" fill="hold">
                            <p:stCondLst>
                              <p:cond delay="560"/>
                            </p:stCondLst>
                            <p:childTnLst>
                              <p:par>
                                <p:cTn id="29" presetID="10" presetClass="entr" presetSubtype="0" fill="hold" grpId="0" nodeType="afterEffect">
                                  <p:stCondLst>
                                    <p:cond delay="1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
                                        <p:tgtEl>
                                          <p:spTgt spid="20"/>
                                        </p:tgtEl>
                                      </p:cBhvr>
                                    </p:animEffect>
                                  </p:childTnLst>
                                </p:cTn>
                              </p:par>
                            </p:childTnLst>
                          </p:cTn>
                        </p:par>
                        <p:par>
                          <p:cTn id="32" fill="hold">
                            <p:stCondLst>
                              <p:cond delay="670"/>
                            </p:stCondLst>
                            <p:childTnLst>
                              <p:par>
                                <p:cTn id="33" presetID="10" presetClass="entr" presetSubtype="0" fill="hold" grpId="0" nodeType="afterEffect">
                                  <p:stCondLst>
                                    <p:cond delay="1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
                                        <p:tgtEl>
                                          <p:spTgt spid="22"/>
                                        </p:tgtEl>
                                      </p:cBhvr>
                                    </p:animEffect>
                                  </p:childTnLst>
                                </p:cTn>
                              </p:par>
                            </p:childTnLst>
                          </p:cTn>
                        </p:par>
                        <p:par>
                          <p:cTn id="41" fill="hold">
                            <p:stCondLst>
                              <p:cond delay="10"/>
                            </p:stCondLst>
                            <p:childTnLst>
                              <p:par>
                                <p:cTn id="42" presetID="10" presetClass="entr" presetSubtype="0" fill="hold" grpId="0" nodeType="afterEffect">
                                  <p:stCondLst>
                                    <p:cond delay="1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
                                        <p:tgtEl>
                                          <p:spTgt spid="23"/>
                                        </p:tgtEl>
                                      </p:cBhvr>
                                    </p:animEffect>
                                  </p:childTnLst>
                                </p:cTn>
                              </p:par>
                            </p:childTnLst>
                          </p:cTn>
                        </p:par>
                        <p:par>
                          <p:cTn id="45" fill="hold">
                            <p:stCondLst>
                              <p:cond delay="120"/>
                            </p:stCondLst>
                            <p:childTnLst>
                              <p:par>
                                <p:cTn id="46" presetID="10" presetClass="entr" presetSubtype="0" fill="hold" grpId="0" nodeType="afterEffect">
                                  <p:stCondLst>
                                    <p:cond delay="1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
                                        <p:tgtEl>
                                          <p:spTgt spid="24"/>
                                        </p:tgtEl>
                                      </p:cBhvr>
                                    </p:animEffect>
                                  </p:childTnLst>
                                </p:cTn>
                              </p:par>
                            </p:childTnLst>
                          </p:cTn>
                        </p:par>
                        <p:par>
                          <p:cTn id="49" fill="hold">
                            <p:stCondLst>
                              <p:cond delay="230"/>
                            </p:stCondLst>
                            <p:childTnLst>
                              <p:par>
                                <p:cTn id="50" presetID="10" presetClass="entr" presetSubtype="0" fill="hold" grpId="0" nodeType="afterEffect">
                                  <p:stCondLst>
                                    <p:cond delay="10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
                                        <p:tgtEl>
                                          <p:spTgt spid="25"/>
                                        </p:tgtEl>
                                      </p:cBhvr>
                                    </p:animEffect>
                                  </p:childTnLst>
                                </p:cTn>
                              </p:par>
                            </p:childTnLst>
                          </p:cTn>
                        </p:par>
                        <p:par>
                          <p:cTn id="53" fill="hold">
                            <p:stCondLst>
                              <p:cond delay="340"/>
                            </p:stCondLst>
                            <p:childTnLst>
                              <p:par>
                                <p:cTn id="54" presetID="10" presetClass="entr" presetSubtype="0" fill="hold" grpId="0" nodeType="afterEffect">
                                  <p:stCondLst>
                                    <p:cond delay="1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
                                        <p:tgtEl>
                                          <p:spTgt spid="26"/>
                                        </p:tgtEl>
                                      </p:cBhvr>
                                    </p:animEffect>
                                  </p:childTnLst>
                                </p:cTn>
                              </p:par>
                            </p:childTnLst>
                          </p:cTn>
                        </p:par>
                        <p:par>
                          <p:cTn id="57" fill="hold">
                            <p:stCondLst>
                              <p:cond delay="450"/>
                            </p:stCondLst>
                            <p:childTnLst>
                              <p:par>
                                <p:cTn id="58" presetID="10" presetClass="entr" presetSubtype="0" fill="hold" grpId="0" nodeType="afterEffect">
                                  <p:stCondLst>
                                    <p:cond delay="1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
                                        <p:tgtEl>
                                          <p:spTgt spid="27"/>
                                        </p:tgtEl>
                                      </p:cBhvr>
                                    </p:animEffect>
                                  </p:childTnLst>
                                </p:cTn>
                              </p:par>
                            </p:childTnLst>
                          </p:cTn>
                        </p:par>
                        <p:par>
                          <p:cTn id="61" fill="hold">
                            <p:stCondLst>
                              <p:cond delay="560"/>
                            </p:stCondLst>
                            <p:childTnLst>
                              <p:par>
                                <p:cTn id="62" presetID="10" presetClass="entr" presetSubtype="0" fill="hold" grpId="0" nodeType="afterEffect">
                                  <p:stCondLst>
                                    <p:cond delay="1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
                                        <p:tgtEl>
                                          <p:spTgt spid="28"/>
                                        </p:tgtEl>
                                      </p:cBhvr>
                                    </p:animEffect>
                                  </p:childTnLst>
                                </p:cTn>
                              </p:par>
                            </p:childTnLst>
                          </p:cTn>
                        </p:par>
                        <p:par>
                          <p:cTn id="65" fill="hold">
                            <p:stCondLst>
                              <p:cond delay="670"/>
                            </p:stCondLst>
                            <p:childTnLst>
                              <p:par>
                                <p:cTn id="66" presetID="10" presetClass="entr" presetSubtype="0" fill="hold" grpId="0" nodeType="afterEffect">
                                  <p:stCondLst>
                                    <p:cond delay="10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
                                        <p:tgtEl>
                                          <p:spTgt spid="29"/>
                                        </p:tgtEl>
                                      </p:cBhvr>
                                    </p:animEffect>
                                  </p:childTnLst>
                                </p:cTn>
                              </p:par>
                            </p:childTnLst>
                          </p:cTn>
                        </p:par>
                        <p:par>
                          <p:cTn id="69" fill="hold">
                            <p:stCondLst>
                              <p:cond delay="780"/>
                            </p:stCondLst>
                            <p:childTnLst>
                              <p:par>
                                <p:cTn id="70" presetID="10" presetClass="entr" presetSubtype="0"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10"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2400" dirty="0"/>
              <a:t>行動経済学で変革した事例③</a:t>
            </a:r>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7</a:t>
            </a:fld>
            <a:endParaRPr lang="en-US" altLang="ja-JP"/>
          </a:p>
        </p:txBody>
      </p:sp>
      <p:pic>
        <p:nvPicPr>
          <p:cNvPr id="4" name="図 3"/>
          <p:cNvPicPr>
            <a:picLocks noChangeAspect="1"/>
          </p:cNvPicPr>
          <p:nvPr/>
        </p:nvPicPr>
        <p:blipFill>
          <a:blip r:embed="rId2"/>
          <a:stretch>
            <a:fillRect/>
          </a:stretch>
        </p:blipFill>
        <p:spPr>
          <a:xfrm>
            <a:off x="2089480" y="2170718"/>
            <a:ext cx="1239594" cy="1163077"/>
          </a:xfrm>
          <a:prstGeom prst="rect">
            <a:avLst/>
          </a:prstGeom>
        </p:spPr>
      </p:pic>
      <p:pic>
        <p:nvPicPr>
          <p:cNvPr id="5" name="図 4"/>
          <p:cNvPicPr>
            <a:picLocks noChangeAspect="1"/>
          </p:cNvPicPr>
          <p:nvPr/>
        </p:nvPicPr>
        <p:blipFill>
          <a:blip r:embed="rId3"/>
          <a:stretch>
            <a:fillRect/>
          </a:stretch>
        </p:blipFill>
        <p:spPr>
          <a:xfrm>
            <a:off x="6004944" y="2170718"/>
            <a:ext cx="1110391" cy="1163077"/>
          </a:xfrm>
          <a:prstGeom prst="rect">
            <a:avLst/>
          </a:prstGeom>
        </p:spPr>
      </p:pic>
      <p:sp>
        <p:nvSpPr>
          <p:cNvPr id="14" name="山形 13"/>
          <p:cNvSpPr/>
          <p:nvPr/>
        </p:nvSpPr>
        <p:spPr>
          <a:xfrm>
            <a:off x="3616709"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5" name="山形 14"/>
          <p:cNvSpPr/>
          <p:nvPr/>
        </p:nvSpPr>
        <p:spPr>
          <a:xfrm>
            <a:off x="386297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6" name="山形 15"/>
          <p:cNvSpPr/>
          <p:nvPr/>
        </p:nvSpPr>
        <p:spPr>
          <a:xfrm>
            <a:off x="410923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7" name="山形 16"/>
          <p:cNvSpPr/>
          <p:nvPr/>
        </p:nvSpPr>
        <p:spPr>
          <a:xfrm>
            <a:off x="435549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8" name="山形 17"/>
          <p:cNvSpPr/>
          <p:nvPr/>
        </p:nvSpPr>
        <p:spPr>
          <a:xfrm>
            <a:off x="460175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9" name="山形 18"/>
          <p:cNvSpPr/>
          <p:nvPr/>
        </p:nvSpPr>
        <p:spPr>
          <a:xfrm>
            <a:off x="484801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0" name="山形 19"/>
          <p:cNvSpPr/>
          <p:nvPr/>
        </p:nvSpPr>
        <p:spPr>
          <a:xfrm>
            <a:off x="509427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1" name="山形 20"/>
          <p:cNvSpPr/>
          <p:nvPr/>
        </p:nvSpPr>
        <p:spPr>
          <a:xfrm>
            <a:off x="5340533"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2" name="山形 21"/>
          <p:cNvSpPr/>
          <p:nvPr/>
        </p:nvSpPr>
        <p:spPr>
          <a:xfrm rot="10800000">
            <a:off x="534053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3" name="山形 22"/>
          <p:cNvSpPr/>
          <p:nvPr/>
        </p:nvSpPr>
        <p:spPr>
          <a:xfrm rot="10800000">
            <a:off x="5093730"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4" name="山形 23"/>
          <p:cNvSpPr/>
          <p:nvPr/>
        </p:nvSpPr>
        <p:spPr>
          <a:xfrm rot="10800000">
            <a:off x="4846929"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5" name="山形 24"/>
          <p:cNvSpPr/>
          <p:nvPr/>
        </p:nvSpPr>
        <p:spPr>
          <a:xfrm rot="10800000">
            <a:off x="4600128"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6" name="山形 25"/>
          <p:cNvSpPr/>
          <p:nvPr/>
        </p:nvSpPr>
        <p:spPr>
          <a:xfrm rot="10800000">
            <a:off x="4353327"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7" name="山形 26"/>
          <p:cNvSpPr/>
          <p:nvPr/>
        </p:nvSpPr>
        <p:spPr>
          <a:xfrm rot="10800000">
            <a:off x="4106525"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8" name="山形 27"/>
          <p:cNvSpPr/>
          <p:nvPr/>
        </p:nvSpPr>
        <p:spPr>
          <a:xfrm rot="10800000">
            <a:off x="3859724"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9" name="山形 28"/>
          <p:cNvSpPr/>
          <p:nvPr/>
        </p:nvSpPr>
        <p:spPr>
          <a:xfrm rot="10800000">
            <a:off x="361292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pic>
        <p:nvPicPr>
          <p:cNvPr id="30" name="図 29"/>
          <p:cNvPicPr>
            <a:picLocks noChangeAspect="1"/>
          </p:cNvPicPr>
          <p:nvPr/>
        </p:nvPicPr>
        <p:blipFill>
          <a:blip r:embed="rId4"/>
          <a:stretch>
            <a:fillRect/>
          </a:stretch>
        </p:blipFill>
        <p:spPr>
          <a:xfrm>
            <a:off x="4301111" y="3408843"/>
            <a:ext cx="746370" cy="455982"/>
          </a:xfrm>
          <a:prstGeom prst="rect">
            <a:avLst/>
          </a:prstGeom>
        </p:spPr>
      </p:pic>
      <p:pic>
        <p:nvPicPr>
          <p:cNvPr id="33" name="図 32"/>
          <p:cNvPicPr>
            <a:picLocks noChangeAspect="1"/>
          </p:cNvPicPr>
          <p:nvPr/>
        </p:nvPicPr>
        <p:blipFill>
          <a:blip r:embed="rId5"/>
          <a:stretch>
            <a:fillRect/>
          </a:stretch>
        </p:blipFill>
        <p:spPr>
          <a:xfrm>
            <a:off x="656758" y="2208387"/>
            <a:ext cx="796854" cy="868187"/>
          </a:xfrm>
          <a:prstGeom prst="rect">
            <a:avLst/>
          </a:prstGeom>
        </p:spPr>
      </p:pic>
      <p:pic>
        <p:nvPicPr>
          <p:cNvPr id="34" name="図 33"/>
          <p:cNvPicPr>
            <a:picLocks noChangeAspect="1"/>
          </p:cNvPicPr>
          <p:nvPr/>
        </p:nvPicPr>
        <p:blipFill>
          <a:blip r:embed="rId5"/>
          <a:stretch>
            <a:fillRect/>
          </a:stretch>
        </p:blipFill>
        <p:spPr>
          <a:xfrm>
            <a:off x="1194820" y="1340288"/>
            <a:ext cx="796854" cy="868187"/>
          </a:xfrm>
          <a:prstGeom prst="rect">
            <a:avLst/>
          </a:prstGeom>
        </p:spPr>
      </p:pic>
      <p:pic>
        <p:nvPicPr>
          <p:cNvPr id="35" name="図 34"/>
          <p:cNvPicPr>
            <a:picLocks noChangeAspect="1"/>
          </p:cNvPicPr>
          <p:nvPr/>
        </p:nvPicPr>
        <p:blipFill>
          <a:blip r:embed="rId5"/>
          <a:stretch>
            <a:fillRect/>
          </a:stretch>
        </p:blipFill>
        <p:spPr>
          <a:xfrm>
            <a:off x="1194820" y="3076486"/>
            <a:ext cx="796854" cy="868187"/>
          </a:xfrm>
          <a:prstGeom prst="rect">
            <a:avLst/>
          </a:prstGeom>
        </p:spPr>
      </p:pic>
      <p:pic>
        <p:nvPicPr>
          <p:cNvPr id="36" name="図 35"/>
          <p:cNvPicPr>
            <a:picLocks noChangeAspect="1"/>
          </p:cNvPicPr>
          <p:nvPr/>
        </p:nvPicPr>
        <p:blipFill>
          <a:blip r:embed="rId5"/>
          <a:stretch>
            <a:fillRect/>
          </a:stretch>
        </p:blipFill>
        <p:spPr>
          <a:xfrm>
            <a:off x="118696" y="3076486"/>
            <a:ext cx="796854" cy="868187"/>
          </a:xfrm>
          <a:prstGeom prst="rect">
            <a:avLst/>
          </a:prstGeom>
        </p:spPr>
      </p:pic>
      <p:pic>
        <p:nvPicPr>
          <p:cNvPr id="37" name="図 36"/>
          <p:cNvPicPr>
            <a:picLocks noChangeAspect="1"/>
          </p:cNvPicPr>
          <p:nvPr/>
        </p:nvPicPr>
        <p:blipFill>
          <a:blip r:embed="rId5"/>
          <a:stretch>
            <a:fillRect/>
          </a:stretch>
        </p:blipFill>
        <p:spPr>
          <a:xfrm>
            <a:off x="118696" y="1340288"/>
            <a:ext cx="796854" cy="868187"/>
          </a:xfrm>
          <a:prstGeom prst="rect">
            <a:avLst/>
          </a:prstGeom>
        </p:spPr>
      </p:pic>
      <p:pic>
        <p:nvPicPr>
          <p:cNvPr id="31" name="図 30"/>
          <p:cNvPicPr>
            <a:picLocks noChangeAspect="1"/>
          </p:cNvPicPr>
          <p:nvPr/>
        </p:nvPicPr>
        <p:blipFill>
          <a:blip r:embed="rId6"/>
          <a:stretch>
            <a:fillRect/>
          </a:stretch>
        </p:blipFill>
        <p:spPr>
          <a:xfrm>
            <a:off x="7476551" y="2417053"/>
            <a:ext cx="927961" cy="916742"/>
          </a:xfrm>
          <a:prstGeom prst="rect">
            <a:avLst/>
          </a:prstGeom>
        </p:spPr>
      </p:pic>
      <p:sp>
        <p:nvSpPr>
          <p:cNvPr id="32" name="テキスト ボックス 31"/>
          <p:cNvSpPr txBox="1"/>
          <p:nvPr/>
        </p:nvSpPr>
        <p:spPr>
          <a:xfrm>
            <a:off x="7127731" y="1976348"/>
            <a:ext cx="1625600" cy="462942"/>
          </a:xfrm>
          <a:prstGeom prst="rect">
            <a:avLst/>
          </a:prstGeom>
          <a:noFill/>
        </p:spPr>
        <p:txBody>
          <a:bodyPr wrap="none" rtlCol="0">
            <a:noAutofit/>
          </a:bodyPr>
          <a:lstStyle/>
          <a:p>
            <a:pPr algn="ctr"/>
            <a:r>
              <a:rPr lang="ja-JP" altLang="en-US" sz="1846">
                <a:latin typeface="01FLOPDESIGN" charset="-128"/>
                <a:ea typeface="01FLOPDESIGN" charset="-128"/>
                <a:cs typeface="01FLOPDESIGN" charset="-128"/>
              </a:rPr>
              <a:t>シュレッダー</a:t>
            </a:r>
            <a:endParaRPr lang="ja-JP" altLang="en-US" sz="1846" dirty="0">
              <a:latin typeface="01FLOPDESIGN" charset="-128"/>
              <a:ea typeface="01FLOPDESIGN" charset="-128"/>
              <a:cs typeface="01FLOPDESIGN" charset="-128"/>
            </a:endParaRPr>
          </a:p>
        </p:txBody>
      </p:sp>
      <p:pic>
        <p:nvPicPr>
          <p:cNvPr id="6" name="図 5"/>
          <p:cNvPicPr>
            <a:picLocks noChangeAspect="1"/>
          </p:cNvPicPr>
          <p:nvPr/>
        </p:nvPicPr>
        <p:blipFill>
          <a:blip r:embed="rId7"/>
          <a:stretch>
            <a:fillRect/>
          </a:stretch>
        </p:blipFill>
        <p:spPr>
          <a:xfrm>
            <a:off x="5404619" y="4015449"/>
            <a:ext cx="1200650" cy="1172774"/>
          </a:xfrm>
          <a:prstGeom prst="rect">
            <a:avLst/>
          </a:prstGeom>
        </p:spPr>
      </p:pic>
    </p:spTree>
    <p:extLst>
      <p:ext uri="{BB962C8B-B14F-4D97-AF65-F5344CB8AC3E}">
        <p14:creationId xmlns:p14="http://schemas.microsoft.com/office/powerpoint/2010/main" val="56876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
                                        <p:tgtEl>
                                          <p:spTgt spid="14"/>
                                        </p:tgtEl>
                                      </p:cBhvr>
                                    </p:animEffect>
                                  </p:childTnLst>
                                </p:cTn>
                              </p:par>
                            </p:childTnLst>
                          </p:cTn>
                        </p:par>
                        <p:par>
                          <p:cTn id="8" fill="hold">
                            <p:stCondLst>
                              <p:cond delay="10"/>
                            </p:stCondLst>
                            <p:childTnLst>
                              <p:par>
                                <p:cTn id="9" presetID="10" presetClass="entr" presetSubtype="0" fill="hold" grpId="0" nodeType="after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childTnLst>
                          </p:cTn>
                        </p:par>
                        <p:par>
                          <p:cTn id="12" fill="hold">
                            <p:stCondLst>
                              <p:cond delay="120"/>
                            </p:stCondLst>
                            <p:childTnLst>
                              <p:par>
                                <p:cTn id="13" presetID="10" presetClass="entr" presetSubtype="0" fill="hold" grpId="0" nodeType="afterEffect">
                                  <p:stCondLst>
                                    <p:cond delay="1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
                                        <p:tgtEl>
                                          <p:spTgt spid="16"/>
                                        </p:tgtEl>
                                      </p:cBhvr>
                                    </p:animEffect>
                                  </p:childTnLst>
                                </p:cTn>
                              </p:par>
                            </p:childTnLst>
                          </p:cTn>
                        </p:par>
                        <p:par>
                          <p:cTn id="16" fill="hold">
                            <p:stCondLst>
                              <p:cond delay="230"/>
                            </p:stCondLst>
                            <p:childTnLst>
                              <p:par>
                                <p:cTn id="17" presetID="10" presetClass="entr" presetSubtype="0" fill="hold" grpId="0" nodeType="afterEffect">
                                  <p:stCondLst>
                                    <p:cond delay="1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
                                        <p:tgtEl>
                                          <p:spTgt spid="17"/>
                                        </p:tgtEl>
                                      </p:cBhvr>
                                    </p:animEffect>
                                  </p:childTnLst>
                                </p:cTn>
                              </p:par>
                            </p:childTnLst>
                          </p:cTn>
                        </p:par>
                        <p:par>
                          <p:cTn id="20" fill="hold">
                            <p:stCondLst>
                              <p:cond delay="340"/>
                            </p:stCondLst>
                            <p:childTnLst>
                              <p:par>
                                <p:cTn id="21" presetID="10" presetClass="entr" presetSubtype="0" fill="hold" grpId="0" nodeType="afterEffect">
                                  <p:stCondLst>
                                    <p:cond delay="1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
                                        <p:tgtEl>
                                          <p:spTgt spid="18"/>
                                        </p:tgtEl>
                                      </p:cBhvr>
                                    </p:animEffect>
                                  </p:childTnLst>
                                </p:cTn>
                              </p:par>
                            </p:childTnLst>
                          </p:cTn>
                        </p:par>
                        <p:par>
                          <p:cTn id="24" fill="hold">
                            <p:stCondLst>
                              <p:cond delay="450"/>
                            </p:stCondLst>
                            <p:childTnLst>
                              <p:par>
                                <p:cTn id="25" presetID="10" presetClass="entr" presetSubtype="0" fill="hold" grpId="0" nodeType="after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
                                        <p:tgtEl>
                                          <p:spTgt spid="19"/>
                                        </p:tgtEl>
                                      </p:cBhvr>
                                    </p:animEffect>
                                  </p:childTnLst>
                                </p:cTn>
                              </p:par>
                            </p:childTnLst>
                          </p:cTn>
                        </p:par>
                        <p:par>
                          <p:cTn id="28" fill="hold">
                            <p:stCondLst>
                              <p:cond delay="560"/>
                            </p:stCondLst>
                            <p:childTnLst>
                              <p:par>
                                <p:cTn id="29" presetID="10" presetClass="entr" presetSubtype="0" fill="hold" grpId="0" nodeType="afterEffect">
                                  <p:stCondLst>
                                    <p:cond delay="1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
                                        <p:tgtEl>
                                          <p:spTgt spid="20"/>
                                        </p:tgtEl>
                                      </p:cBhvr>
                                    </p:animEffect>
                                  </p:childTnLst>
                                </p:cTn>
                              </p:par>
                            </p:childTnLst>
                          </p:cTn>
                        </p:par>
                        <p:par>
                          <p:cTn id="32" fill="hold">
                            <p:stCondLst>
                              <p:cond delay="670"/>
                            </p:stCondLst>
                            <p:childTnLst>
                              <p:par>
                                <p:cTn id="33" presetID="10" presetClass="entr" presetSubtype="0" fill="hold" grpId="0" nodeType="afterEffect">
                                  <p:stCondLst>
                                    <p:cond delay="1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
                                        <p:tgtEl>
                                          <p:spTgt spid="22"/>
                                        </p:tgtEl>
                                      </p:cBhvr>
                                    </p:animEffect>
                                  </p:childTnLst>
                                </p:cTn>
                              </p:par>
                            </p:childTnLst>
                          </p:cTn>
                        </p:par>
                        <p:par>
                          <p:cTn id="49" fill="hold">
                            <p:stCondLst>
                              <p:cond delay="10"/>
                            </p:stCondLst>
                            <p:childTnLst>
                              <p:par>
                                <p:cTn id="50" presetID="10" presetClass="entr" presetSubtype="0" fill="hold" grpId="0" nodeType="afterEffect">
                                  <p:stCondLst>
                                    <p:cond delay="1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
                                        <p:tgtEl>
                                          <p:spTgt spid="23"/>
                                        </p:tgtEl>
                                      </p:cBhvr>
                                    </p:animEffect>
                                  </p:childTnLst>
                                </p:cTn>
                              </p:par>
                            </p:childTnLst>
                          </p:cTn>
                        </p:par>
                        <p:par>
                          <p:cTn id="53" fill="hold">
                            <p:stCondLst>
                              <p:cond delay="120"/>
                            </p:stCondLst>
                            <p:childTnLst>
                              <p:par>
                                <p:cTn id="54" presetID="10" presetClass="entr" presetSubtype="0" fill="hold" grpId="0" nodeType="afterEffect">
                                  <p:stCondLst>
                                    <p:cond delay="1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
                                        <p:tgtEl>
                                          <p:spTgt spid="24"/>
                                        </p:tgtEl>
                                      </p:cBhvr>
                                    </p:animEffect>
                                  </p:childTnLst>
                                </p:cTn>
                              </p:par>
                            </p:childTnLst>
                          </p:cTn>
                        </p:par>
                        <p:par>
                          <p:cTn id="57" fill="hold">
                            <p:stCondLst>
                              <p:cond delay="230"/>
                            </p:stCondLst>
                            <p:childTnLst>
                              <p:par>
                                <p:cTn id="58" presetID="10" presetClass="entr" presetSubtype="0" fill="hold" grpId="0" nodeType="afterEffect">
                                  <p:stCondLst>
                                    <p:cond delay="1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
                                        <p:tgtEl>
                                          <p:spTgt spid="25"/>
                                        </p:tgtEl>
                                      </p:cBhvr>
                                    </p:animEffect>
                                  </p:childTnLst>
                                </p:cTn>
                              </p:par>
                            </p:childTnLst>
                          </p:cTn>
                        </p:par>
                        <p:par>
                          <p:cTn id="61" fill="hold">
                            <p:stCondLst>
                              <p:cond delay="340"/>
                            </p:stCondLst>
                            <p:childTnLst>
                              <p:par>
                                <p:cTn id="62" presetID="10" presetClass="entr" presetSubtype="0" fill="hold" grpId="0" nodeType="afterEffect">
                                  <p:stCondLst>
                                    <p:cond delay="10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
                                        <p:tgtEl>
                                          <p:spTgt spid="26"/>
                                        </p:tgtEl>
                                      </p:cBhvr>
                                    </p:animEffect>
                                  </p:childTnLst>
                                </p:cTn>
                              </p:par>
                            </p:childTnLst>
                          </p:cTn>
                        </p:par>
                        <p:par>
                          <p:cTn id="65" fill="hold">
                            <p:stCondLst>
                              <p:cond delay="450"/>
                            </p:stCondLst>
                            <p:childTnLst>
                              <p:par>
                                <p:cTn id="66" presetID="10" presetClass="entr" presetSubtype="0" fill="hold" grpId="0" nodeType="afterEffect">
                                  <p:stCondLst>
                                    <p:cond delay="1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
                                        <p:tgtEl>
                                          <p:spTgt spid="27"/>
                                        </p:tgtEl>
                                      </p:cBhvr>
                                    </p:animEffect>
                                  </p:childTnLst>
                                </p:cTn>
                              </p:par>
                            </p:childTnLst>
                          </p:cTn>
                        </p:par>
                        <p:par>
                          <p:cTn id="69" fill="hold">
                            <p:stCondLst>
                              <p:cond delay="560"/>
                            </p:stCondLst>
                            <p:childTnLst>
                              <p:par>
                                <p:cTn id="70" presetID="10" presetClass="entr" presetSubtype="0" fill="hold" grpId="0" nodeType="afterEffect">
                                  <p:stCondLst>
                                    <p:cond delay="1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
                                        <p:tgtEl>
                                          <p:spTgt spid="28"/>
                                        </p:tgtEl>
                                      </p:cBhvr>
                                    </p:animEffect>
                                  </p:childTnLst>
                                </p:cTn>
                              </p:par>
                            </p:childTnLst>
                          </p:cTn>
                        </p:par>
                        <p:par>
                          <p:cTn id="73" fill="hold">
                            <p:stCondLst>
                              <p:cond delay="670"/>
                            </p:stCondLst>
                            <p:childTnLst>
                              <p:par>
                                <p:cTn id="74" presetID="10" presetClass="entr" presetSubtype="0" fill="hold" grpId="0" nodeType="afterEffect">
                                  <p:stCondLst>
                                    <p:cond delay="1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
                                        <p:tgtEl>
                                          <p:spTgt spid="29"/>
                                        </p:tgtEl>
                                      </p:cBhvr>
                                    </p:animEffect>
                                  </p:childTnLst>
                                </p:cTn>
                              </p:par>
                            </p:childTnLst>
                          </p:cTn>
                        </p:par>
                        <p:par>
                          <p:cTn id="77" fill="hold">
                            <p:stCondLst>
                              <p:cond delay="780"/>
                            </p:stCondLst>
                            <p:childTnLst>
                              <p:par>
                                <p:cTn id="78" presetID="10" presetClass="entr" presetSubtype="0" fill="hold"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1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2400" dirty="0"/>
              <a:t>行動経済学で変革した事例③</a:t>
            </a:r>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8</a:t>
            </a:fld>
            <a:endParaRPr lang="en-US" altLang="ja-JP"/>
          </a:p>
        </p:txBody>
      </p:sp>
      <p:pic>
        <p:nvPicPr>
          <p:cNvPr id="4" name="図 3"/>
          <p:cNvPicPr>
            <a:picLocks noChangeAspect="1"/>
          </p:cNvPicPr>
          <p:nvPr/>
        </p:nvPicPr>
        <p:blipFill>
          <a:blip r:embed="rId2"/>
          <a:stretch>
            <a:fillRect/>
          </a:stretch>
        </p:blipFill>
        <p:spPr>
          <a:xfrm>
            <a:off x="2089480" y="2170718"/>
            <a:ext cx="1239594" cy="1163077"/>
          </a:xfrm>
          <a:prstGeom prst="rect">
            <a:avLst/>
          </a:prstGeom>
        </p:spPr>
      </p:pic>
      <p:pic>
        <p:nvPicPr>
          <p:cNvPr id="5" name="図 4"/>
          <p:cNvPicPr>
            <a:picLocks noChangeAspect="1"/>
          </p:cNvPicPr>
          <p:nvPr/>
        </p:nvPicPr>
        <p:blipFill>
          <a:blip r:embed="rId3"/>
          <a:stretch>
            <a:fillRect/>
          </a:stretch>
        </p:blipFill>
        <p:spPr>
          <a:xfrm>
            <a:off x="6004944" y="2170718"/>
            <a:ext cx="1110391" cy="1163077"/>
          </a:xfrm>
          <a:prstGeom prst="rect">
            <a:avLst/>
          </a:prstGeom>
        </p:spPr>
      </p:pic>
      <p:sp>
        <p:nvSpPr>
          <p:cNvPr id="14" name="山形 13"/>
          <p:cNvSpPr/>
          <p:nvPr/>
        </p:nvSpPr>
        <p:spPr>
          <a:xfrm>
            <a:off x="3616709"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5" name="山形 14"/>
          <p:cNvSpPr/>
          <p:nvPr/>
        </p:nvSpPr>
        <p:spPr>
          <a:xfrm>
            <a:off x="386297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6" name="山形 15"/>
          <p:cNvSpPr/>
          <p:nvPr/>
        </p:nvSpPr>
        <p:spPr>
          <a:xfrm>
            <a:off x="410923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7" name="山形 16"/>
          <p:cNvSpPr/>
          <p:nvPr/>
        </p:nvSpPr>
        <p:spPr>
          <a:xfrm>
            <a:off x="435549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8" name="山形 17"/>
          <p:cNvSpPr/>
          <p:nvPr/>
        </p:nvSpPr>
        <p:spPr>
          <a:xfrm>
            <a:off x="460175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9" name="山形 18"/>
          <p:cNvSpPr/>
          <p:nvPr/>
        </p:nvSpPr>
        <p:spPr>
          <a:xfrm>
            <a:off x="484801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0" name="山形 19"/>
          <p:cNvSpPr/>
          <p:nvPr/>
        </p:nvSpPr>
        <p:spPr>
          <a:xfrm>
            <a:off x="509427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1" name="山形 20"/>
          <p:cNvSpPr/>
          <p:nvPr/>
        </p:nvSpPr>
        <p:spPr>
          <a:xfrm>
            <a:off x="5340533"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2" name="山形 21"/>
          <p:cNvSpPr/>
          <p:nvPr/>
        </p:nvSpPr>
        <p:spPr>
          <a:xfrm rot="10800000">
            <a:off x="534053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3" name="山形 22"/>
          <p:cNvSpPr/>
          <p:nvPr/>
        </p:nvSpPr>
        <p:spPr>
          <a:xfrm rot="10800000">
            <a:off x="5093730"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4" name="山形 23"/>
          <p:cNvSpPr/>
          <p:nvPr/>
        </p:nvSpPr>
        <p:spPr>
          <a:xfrm rot="10800000">
            <a:off x="4846929"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5" name="山形 24"/>
          <p:cNvSpPr/>
          <p:nvPr/>
        </p:nvSpPr>
        <p:spPr>
          <a:xfrm rot="10800000">
            <a:off x="4600128"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6" name="山形 25"/>
          <p:cNvSpPr/>
          <p:nvPr/>
        </p:nvSpPr>
        <p:spPr>
          <a:xfrm rot="10800000">
            <a:off x="4353327"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7" name="山形 26"/>
          <p:cNvSpPr/>
          <p:nvPr/>
        </p:nvSpPr>
        <p:spPr>
          <a:xfrm rot="10800000">
            <a:off x="4106525"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8" name="山形 27"/>
          <p:cNvSpPr/>
          <p:nvPr/>
        </p:nvSpPr>
        <p:spPr>
          <a:xfrm rot="10800000">
            <a:off x="3859724"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9" name="山形 28"/>
          <p:cNvSpPr/>
          <p:nvPr/>
        </p:nvSpPr>
        <p:spPr>
          <a:xfrm rot="10800000">
            <a:off x="361292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pic>
        <p:nvPicPr>
          <p:cNvPr id="30" name="図 29"/>
          <p:cNvPicPr>
            <a:picLocks noChangeAspect="1"/>
          </p:cNvPicPr>
          <p:nvPr/>
        </p:nvPicPr>
        <p:blipFill>
          <a:blip r:embed="rId4"/>
          <a:stretch>
            <a:fillRect/>
          </a:stretch>
        </p:blipFill>
        <p:spPr>
          <a:xfrm>
            <a:off x="4301111" y="3408843"/>
            <a:ext cx="746370" cy="455982"/>
          </a:xfrm>
          <a:prstGeom prst="rect">
            <a:avLst/>
          </a:prstGeom>
        </p:spPr>
      </p:pic>
      <p:pic>
        <p:nvPicPr>
          <p:cNvPr id="34" name="図 33"/>
          <p:cNvPicPr>
            <a:picLocks noChangeAspect="1"/>
          </p:cNvPicPr>
          <p:nvPr/>
        </p:nvPicPr>
        <p:blipFill>
          <a:blip r:embed="rId5"/>
          <a:stretch>
            <a:fillRect/>
          </a:stretch>
        </p:blipFill>
        <p:spPr>
          <a:xfrm>
            <a:off x="1194820" y="1340288"/>
            <a:ext cx="796854" cy="868187"/>
          </a:xfrm>
          <a:prstGeom prst="rect">
            <a:avLst/>
          </a:prstGeom>
        </p:spPr>
      </p:pic>
      <p:pic>
        <p:nvPicPr>
          <p:cNvPr id="35" name="図 34"/>
          <p:cNvPicPr>
            <a:picLocks noChangeAspect="1"/>
          </p:cNvPicPr>
          <p:nvPr/>
        </p:nvPicPr>
        <p:blipFill>
          <a:blip r:embed="rId5"/>
          <a:stretch>
            <a:fillRect/>
          </a:stretch>
        </p:blipFill>
        <p:spPr>
          <a:xfrm>
            <a:off x="1194820" y="3076486"/>
            <a:ext cx="796854" cy="868187"/>
          </a:xfrm>
          <a:prstGeom prst="rect">
            <a:avLst/>
          </a:prstGeom>
        </p:spPr>
      </p:pic>
      <p:pic>
        <p:nvPicPr>
          <p:cNvPr id="36" name="図 35"/>
          <p:cNvPicPr>
            <a:picLocks noChangeAspect="1"/>
          </p:cNvPicPr>
          <p:nvPr/>
        </p:nvPicPr>
        <p:blipFill>
          <a:blip r:embed="rId5"/>
          <a:stretch>
            <a:fillRect/>
          </a:stretch>
        </p:blipFill>
        <p:spPr>
          <a:xfrm>
            <a:off x="118696" y="3076486"/>
            <a:ext cx="796854" cy="868187"/>
          </a:xfrm>
          <a:prstGeom prst="rect">
            <a:avLst/>
          </a:prstGeom>
        </p:spPr>
      </p:pic>
      <p:pic>
        <p:nvPicPr>
          <p:cNvPr id="37" name="図 36"/>
          <p:cNvPicPr>
            <a:picLocks noChangeAspect="1"/>
          </p:cNvPicPr>
          <p:nvPr/>
        </p:nvPicPr>
        <p:blipFill>
          <a:blip r:embed="rId5"/>
          <a:stretch>
            <a:fillRect/>
          </a:stretch>
        </p:blipFill>
        <p:spPr>
          <a:xfrm>
            <a:off x="118696" y="1340288"/>
            <a:ext cx="796854" cy="868187"/>
          </a:xfrm>
          <a:prstGeom prst="rect">
            <a:avLst/>
          </a:prstGeom>
        </p:spPr>
      </p:pic>
      <p:sp>
        <p:nvSpPr>
          <p:cNvPr id="6" name="太陽 5"/>
          <p:cNvSpPr/>
          <p:nvPr/>
        </p:nvSpPr>
        <p:spPr>
          <a:xfrm>
            <a:off x="811615" y="2133663"/>
            <a:ext cx="495490" cy="497710"/>
          </a:xfrm>
          <a:prstGeom prst="sun">
            <a:avLst/>
          </a:prstGeom>
          <a:solidFill>
            <a:srgbClr val="FF0000"/>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dirty="0">
              <a:solidFill>
                <a:srgbClr val="FFFFFF"/>
              </a:solidFill>
              <a:latin typeface="Meiryo UI" charset="-128"/>
              <a:ea typeface="Meiryo UI" charset="-128"/>
              <a:cs typeface="Meiryo UI" charset="-128"/>
              <a:sym typeface="Meiryo UI"/>
            </a:endParaRPr>
          </a:p>
        </p:txBody>
      </p:sp>
      <p:pic>
        <p:nvPicPr>
          <p:cNvPr id="33" name="図 32"/>
          <p:cNvPicPr>
            <a:picLocks noChangeAspect="1"/>
          </p:cNvPicPr>
          <p:nvPr/>
        </p:nvPicPr>
        <p:blipFill>
          <a:blip r:embed="rId5"/>
          <a:stretch>
            <a:fillRect/>
          </a:stretch>
        </p:blipFill>
        <p:spPr>
          <a:xfrm>
            <a:off x="656758" y="2208387"/>
            <a:ext cx="796854" cy="868187"/>
          </a:xfrm>
          <a:prstGeom prst="rect">
            <a:avLst/>
          </a:prstGeom>
        </p:spPr>
      </p:pic>
      <p:sp>
        <p:nvSpPr>
          <p:cNvPr id="32" name="テキスト ボックス 31"/>
          <p:cNvSpPr txBox="1"/>
          <p:nvPr/>
        </p:nvSpPr>
        <p:spPr>
          <a:xfrm>
            <a:off x="4173444" y="1472528"/>
            <a:ext cx="1110391" cy="844062"/>
          </a:xfrm>
          <a:prstGeom prst="rect">
            <a:avLst/>
          </a:prstGeom>
          <a:noFill/>
        </p:spPr>
        <p:txBody>
          <a:bodyPr wrap="none" rtlCol="0" anchor="ctr">
            <a:noAutofit/>
          </a:bodyPr>
          <a:lstStyle/>
          <a:p>
            <a:pPr algn="ctr"/>
            <a:r>
              <a:rPr lang="en-US" altLang="ja-JP" sz="2954" b="1">
                <a:latin typeface="01FLOPDESIGN" charset="-128"/>
                <a:ea typeface="01FLOPDESIGN" charset="-128"/>
                <a:cs typeface="01FLOPDESIGN" charset="-128"/>
              </a:rPr>
              <a:t>30sec</a:t>
            </a:r>
            <a:endParaRPr lang="ja-JP" altLang="en-US" sz="2954" b="1" dirty="0">
              <a:latin typeface="01FLOPDESIGN" charset="-128"/>
              <a:ea typeface="01FLOPDESIGN" charset="-128"/>
              <a:cs typeface="01FLOPDESIGN" charset="-128"/>
            </a:endParaRPr>
          </a:p>
        </p:txBody>
      </p:sp>
      <p:pic>
        <p:nvPicPr>
          <p:cNvPr id="42" name="図 41"/>
          <p:cNvPicPr>
            <a:picLocks noChangeAspect="1"/>
          </p:cNvPicPr>
          <p:nvPr/>
        </p:nvPicPr>
        <p:blipFill>
          <a:blip r:embed="rId6"/>
          <a:stretch>
            <a:fillRect/>
          </a:stretch>
        </p:blipFill>
        <p:spPr>
          <a:xfrm>
            <a:off x="5404619" y="4015449"/>
            <a:ext cx="1200650" cy="1172774"/>
          </a:xfrm>
          <a:prstGeom prst="rect">
            <a:avLst/>
          </a:prstGeom>
        </p:spPr>
      </p:pic>
    </p:spTree>
    <p:extLst>
      <p:ext uri="{BB962C8B-B14F-4D97-AF65-F5344CB8AC3E}">
        <p14:creationId xmlns:p14="http://schemas.microsoft.com/office/powerpoint/2010/main" val="140392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5" presetClass="emph" presetSubtype="0" repeatCount="3000" fill="hold" grpId="0" nodeType="afterEffect">
                                  <p:stCondLst>
                                    <p:cond delay="500"/>
                                  </p:stCondLst>
                                  <p:childTnLst>
                                    <p:anim calcmode="discrete" valueType="str">
                                      <p:cBhvr>
                                        <p:cTn id="1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
                                        <p:tgtEl>
                                          <p:spTgt spid="14"/>
                                        </p:tgtEl>
                                      </p:cBhvr>
                                    </p:animEffect>
                                  </p:childTnLst>
                                </p:cTn>
                              </p:par>
                            </p:childTnLst>
                          </p:cTn>
                        </p:par>
                        <p:par>
                          <p:cTn id="16" fill="hold">
                            <p:stCondLst>
                              <p:cond delay="10"/>
                            </p:stCondLst>
                            <p:childTnLst>
                              <p:par>
                                <p:cTn id="17" presetID="10" presetClass="entr" presetSubtype="0" fill="hold" grpId="0" nodeType="afterEffect">
                                  <p:stCondLst>
                                    <p:cond delay="1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
                                        <p:tgtEl>
                                          <p:spTgt spid="15"/>
                                        </p:tgtEl>
                                      </p:cBhvr>
                                    </p:animEffect>
                                  </p:childTnLst>
                                </p:cTn>
                              </p:par>
                            </p:childTnLst>
                          </p:cTn>
                        </p:par>
                        <p:par>
                          <p:cTn id="20" fill="hold">
                            <p:stCondLst>
                              <p:cond delay="120"/>
                            </p:stCondLst>
                            <p:childTnLst>
                              <p:par>
                                <p:cTn id="21" presetID="10" presetClass="entr" presetSubtype="0" fill="hold" grpId="0" nodeType="afterEffect">
                                  <p:stCondLst>
                                    <p:cond delay="1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
                                        <p:tgtEl>
                                          <p:spTgt spid="16"/>
                                        </p:tgtEl>
                                      </p:cBhvr>
                                    </p:animEffect>
                                  </p:childTnLst>
                                </p:cTn>
                              </p:par>
                            </p:childTnLst>
                          </p:cTn>
                        </p:par>
                        <p:par>
                          <p:cTn id="24" fill="hold">
                            <p:stCondLst>
                              <p:cond delay="230"/>
                            </p:stCondLst>
                            <p:childTnLst>
                              <p:par>
                                <p:cTn id="25" presetID="10" presetClass="entr" presetSubtype="0" fill="hold" grpId="0" nodeType="after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
                                        <p:tgtEl>
                                          <p:spTgt spid="17"/>
                                        </p:tgtEl>
                                      </p:cBhvr>
                                    </p:animEffect>
                                  </p:childTnLst>
                                </p:cTn>
                              </p:par>
                            </p:childTnLst>
                          </p:cTn>
                        </p:par>
                        <p:par>
                          <p:cTn id="28" fill="hold">
                            <p:stCondLst>
                              <p:cond delay="340"/>
                            </p:stCondLst>
                            <p:childTnLst>
                              <p:par>
                                <p:cTn id="29" presetID="10" presetClass="entr" presetSubtype="0" fill="hold" grpId="0" nodeType="afterEffect">
                                  <p:stCondLst>
                                    <p:cond delay="1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
                                        <p:tgtEl>
                                          <p:spTgt spid="18"/>
                                        </p:tgtEl>
                                      </p:cBhvr>
                                    </p:animEffect>
                                  </p:childTnLst>
                                </p:cTn>
                              </p:par>
                            </p:childTnLst>
                          </p:cTn>
                        </p:par>
                        <p:par>
                          <p:cTn id="32" fill="hold">
                            <p:stCondLst>
                              <p:cond delay="450"/>
                            </p:stCondLst>
                            <p:childTnLst>
                              <p:par>
                                <p:cTn id="33" presetID="10" presetClass="entr" presetSubtype="0" fill="hold" grpId="0" nodeType="afterEffect">
                                  <p:stCondLst>
                                    <p:cond delay="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
                                        <p:tgtEl>
                                          <p:spTgt spid="19"/>
                                        </p:tgtEl>
                                      </p:cBhvr>
                                    </p:animEffect>
                                  </p:childTnLst>
                                </p:cTn>
                              </p:par>
                            </p:childTnLst>
                          </p:cTn>
                        </p:par>
                        <p:par>
                          <p:cTn id="36" fill="hold">
                            <p:stCondLst>
                              <p:cond delay="560"/>
                            </p:stCondLst>
                            <p:childTnLst>
                              <p:par>
                                <p:cTn id="37" presetID="10" presetClass="entr" presetSubtype="0" fill="hold" grpId="0" nodeType="afterEffect">
                                  <p:stCondLst>
                                    <p:cond delay="1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
                                        <p:tgtEl>
                                          <p:spTgt spid="20"/>
                                        </p:tgtEl>
                                      </p:cBhvr>
                                    </p:animEffect>
                                  </p:childTnLst>
                                </p:cTn>
                              </p:par>
                            </p:childTnLst>
                          </p:cTn>
                        </p:par>
                        <p:par>
                          <p:cTn id="40" fill="hold">
                            <p:stCondLst>
                              <p:cond delay="670"/>
                            </p:stCondLst>
                            <p:childTnLst>
                              <p:par>
                                <p:cTn id="41" presetID="10" presetClass="entr" presetSubtype="0" fill="hold" grpId="0" nodeType="afterEffect">
                                  <p:stCondLst>
                                    <p:cond delay="1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
                                        <p:tgtEl>
                                          <p:spTgt spid="21"/>
                                        </p:tgtEl>
                                      </p:cBhvr>
                                    </p:animEffect>
                                  </p:childTnLst>
                                </p:cTn>
                              </p:par>
                            </p:childTnLst>
                          </p:cTn>
                        </p:par>
                        <p:par>
                          <p:cTn id="44" fill="hold">
                            <p:stCondLst>
                              <p:cond delay="780"/>
                            </p:stCondLst>
                            <p:childTnLst>
                              <p:par>
                                <p:cTn id="45" presetID="10"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
                                        <p:tgtEl>
                                          <p:spTgt spid="22"/>
                                        </p:tgtEl>
                                      </p:cBhvr>
                                    </p:animEffect>
                                  </p:childTnLst>
                                </p:cTn>
                              </p:par>
                            </p:childTnLst>
                          </p:cTn>
                        </p:par>
                        <p:par>
                          <p:cTn id="53" fill="hold">
                            <p:stCondLst>
                              <p:cond delay="10"/>
                            </p:stCondLst>
                            <p:childTnLst>
                              <p:par>
                                <p:cTn id="54" presetID="10" presetClass="entr" presetSubtype="0" fill="hold" grpId="0" nodeType="afterEffect">
                                  <p:stCondLst>
                                    <p:cond delay="1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
                                        <p:tgtEl>
                                          <p:spTgt spid="23"/>
                                        </p:tgtEl>
                                      </p:cBhvr>
                                    </p:animEffect>
                                  </p:childTnLst>
                                </p:cTn>
                              </p:par>
                            </p:childTnLst>
                          </p:cTn>
                        </p:par>
                        <p:par>
                          <p:cTn id="57" fill="hold">
                            <p:stCondLst>
                              <p:cond delay="120"/>
                            </p:stCondLst>
                            <p:childTnLst>
                              <p:par>
                                <p:cTn id="58" presetID="10" presetClass="entr" presetSubtype="0" fill="hold" grpId="0" nodeType="afterEffect">
                                  <p:stCondLst>
                                    <p:cond delay="10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
                                        <p:tgtEl>
                                          <p:spTgt spid="24"/>
                                        </p:tgtEl>
                                      </p:cBhvr>
                                    </p:animEffect>
                                  </p:childTnLst>
                                </p:cTn>
                              </p:par>
                            </p:childTnLst>
                          </p:cTn>
                        </p:par>
                        <p:par>
                          <p:cTn id="61" fill="hold">
                            <p:stCondLst>
                              <p:cond delay="230"/>
                            </p:stCondLst>
                            <p:childTnLst>
                              <p:par>
                                <p:cTn id="62" presetID="10" presetClass="entr" presetSubtype="0" fill="hold" grpId="0" nodeType="afterEffect">
                                  <p:stCondLst>
                                    <p:cond delay="1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
                                        <p:tgtEl>
                                          <p:spTgt spid="25"/>
                                        </p:tgtEl>
                                      </p:cBhvr>
                                    </p:animEffect>
                                  </p:childTnLst>
                                </p:cTn>
                              </p:par>
                            </p:childTnLst>
                          </p:cTn>
                        </p:par>
                        <p:par>
                          <p:cTn id="65" fill="hold">
                            <p:stCondLst>
                              <p:cond delay="340"/>
                            </p:stCondLst>
                            <p:childTnLst>
                              <p:par>
                                <p:cTn id="66" presetID="10" presetClass="entr" presetSubtype="0" fill="hold" grpId="0" nodeType="afterEffect">
                                  <p:stCondLst>
                                    <p:cond delay="1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
                                        <p:tgtEl>
                                          <p:spTgt spid="26"/>
                                        </p:tgtEl>
                                      </p:cBhvr>
                                    </p:animEffect>
                                  </p:childTnLst>
                                </p:cTn>
                              </p:par>
                            </p:childTnLst>
                          </p:cTn>
                        </p:par>
                        <p:par>
                          <p:cTn id="69" fill="hold">
                            <p:stCondLst>
                              <p:cond delay="450"/>
                            </p:stCondLst>
                            <p:childTnLst>
                              <p:par>
                                <p:cTn id="70" presetID="10" presetClass="entr" presetSubtype="0" fill="hold" grpId="0" nodeType="afterEffect">
                                  <p:stCondLst>
                                    <p:cond delay="10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
                                        <p:tgtEl>
                                          <p:spTgt spid="27"/>
                                        </p:tgtEl>
                                      </p:cBhvr>
                                    </p:animEffect>
                                  </p:childTnLst>
                                </p:cTn>
                              </p:par>
                            </p:childTnLst>
                          </p:cTn>
                        </p:par>
                        <p:par>
                          <p:cTn id="73" fill="hold">
                            <p:stCondLst>
                              <p:cond delay="560"/>
                            </p:stCondLst>
                            <p:childTnLst>
                              <p:par>
                                <p:cTn id="74" presetID="10" presetClass="entr" presetSubtype="0" fill="hold" grpId="0" nodeType="afterEffect">
                                  <p:stCondLst>
                                    <p:cond delay="10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
                                        <p:tgtEl>
                                          <p:spTgt spid="28"/>
                                        </p:tgtEl>
                                      </p:cBhvr>
                                    </p:animEffect>
                                  </p:childTnLst>
                                </p:cTn>
                              </p:par>
                            </p:childTnLst>
                          </p:cTn>
                        </p:par>
                        <p:par>
                          <p:cTn id="77" fill="hold">
                            <p:stCondLst>
                              <p:cond delay="670"/>
                            </p:stCondLst>
                            <p:childTnLst>
                              <p:par>
                                <p:cTn id="78" presetID="10" presetClass="entr" presetSubtype="0" fill="hold" grpId="0" nodeType="afterEffect">
                                  <p:stCondLst>
                                    <p:cond delay="1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10"/>
                                        <p:tgtEl>
                                          <p:spTgt spid="29"/>
                                        </p:tgtEl>
                                      </p:cBhvr>
                                    </p:animEffect>
                                  </p:childTnLst>
                                </p:cTn>
                              </p:par>
                            </p:childTnLst>
                          </p:cTn>
                        </p:par>
                        <p:par>
                          <p:cTn id="81" fill="hold">
                            <p:stCondLst>
                              <p:cond delay="780"/>
                            </p:stCondLst>
                            <p:childTnLst>
                              <p:par>
                                <p:cTn id="82" presetID="10" presetClass="entr" presetSubtype="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6" grpId="0" animBg="1"/>
      <p:bldP spid="6" grpId="1"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2400" dirty="0"/>
              <a:t>行動経済学で変革した事例③</a:t>
            </a:r>
          </a:p>
        </p:txBody>
      </p:sp>
      <p:sp>
        <p:nvSpPr>
          <p:cNvPr id="3" name="スライド番号プレースホルダー 2"/>
          <p:cNvSpPr>
            <a:spLocks noGrp="1"/>
          </p:cNvSpPr>
          <p:nvPr>
            <p:ph type="sldNum" sz="quarter" idx="10"/>
          </p:nvPr>
        </p:nvSpPr>
        <p:spPr/>
        <p:txBody>
          <a:bodyPr/>
          <a:lstStyle/>
          <a:p>
            <a:fld id="{022D5343-21B6-A446-BE65-52315130EEC4}" type="slidenum">
              <a:rPr lang="en-US" altLang="ja-JP" smtClean="0"/>
              <a:pPr/>
              <a:t>9</a:t>
            </a:fld>
            <a:endParaRPr lang="en-US" altLang="ja-JP"/>
          </a:p>
        </p:txBody>
      </p:sp>
      <p:pic>
        <p:nvPicPr>
          <p:cNvPr id="4" name="図 3"/>
          <p:cNvPicPr>
            <a:picLocks noChangeAspect="1"/>
          </p:cNvPicPr>
          <p:nvPr/>
        </p:nvPicPr>
        <p:blipFill>
          <a:blip r:embed="rId2"/>
          <a:stretch>
            <a:fillRect/>
          </a:stretch>
        </p:blipFill>
        <p:spPr>
          <a:xfrm>
            <a:off x="2089480" y="2170718"/>
            <a:ext cx="1239594" cy="1163077"/>
          </a:xfrm>
          <a:prstGeom prst="rect">
            <a:avLst/>
          </a:prstGeom>
        </p:spPr>
      </p:pic>
      <p:pic>
        <p:nvPicPr>
          <p:cNvPr id="5" name="図 4"/>
          <p:cNvPicPr>
            <a:picLocks noChangeAspect="1"/>
          </p:cNvPicPr>
          <p:nvPr/>
        </p:nvPicPr>
        <p:blipFill>
          <a:blip r:embed="rId3"/>
          <a:stretch>
            <a:fillRect/>
          </a:stretch>
        </p:blipFill>
        <p:spPr>
          <a:xfrm>
            <a:off x="6004944" y="2170718"/>
            <a:ext cx="1110391" cy="1163077"/>
          </a:xfrm>
          <a:prstGeom prst="rect">
            <a:avLst/>
          </a:prstGeom>
        </p:spPr>
      </p:pic>
      <p:sp>
        <p:nvSpPr>
          <p:cNvPr id="14" name="山形 13"/>
          <p:cNvSpPr/>
          <p:nvPr/>
        </p:nvSpPr>
        <p:spPr>
          <a:xfrm>
            <a:off x="3616709"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5" name="山形 14"/>
          <p:cNvSpPr/>
          <p:nvPr/>
        </p:nvSpPr>
        <p:spPr>
          <a:xfrm>
            <a:off x="386297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6" name="山形 15"/>
          <p:cNvSpPr/>
          <p:nvPr/>
        </p:nvSpPr>
        <p:spPr>
          <a:xfrm>
            <a:off x="410923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7" name="山形 16"/>
          <p:cNvSpPr/>
          <p:nvPr/>
        </p:nvSpPr>
        <p:spPr>
          <a:xfrm>
            <a:off x="4355490"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8" name="山形 17"/>
          <p:cNvSpPr/>
          <p:nvPr/>
        </p:nvSpPr>
        <p:spPr>
          <a:xfrm>
            <a:off x="460175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19" name="山形 18"/>
          <p:cNvSpPr/>
          <p:nvPr/>
        </p:nvSpPr>
        <p:spPr>
          <a:xfrm>
            <a:off x="484801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0" name="山形 19"/>
          <p:cNvSpPr/>
          <p:nvPr/>
        </p:nvSpPr>
        <p:spPr>
          <a:xfrm>
            <a:off x="5094271"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1" name="山形 20"/>
          <p:cNvSpPr/>
          <p:nvPr/>
        </p:nvSpPr>
        <p:spPr>
          <a:xfrm>
            <a:off x="5340533" y="2170718"/>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2" name="山形 21"/>
          <p:cNvSpPr/>
          <p:nvPr/>
        </p:nvSpPr>
        <p:spPr>
          <a:xfrm rot="10800000">
            <a:off x="534053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3" name="山形 22"/>
          <p:cNvSpPr/>
          <p:nvPr/>
        </p:nvSpPr>
        <p:spPr>
          <a:xfrm rot="10800000">
            <a:off x="5093730"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4" name="山形 23"/>
          <p:cNvSpPr/>
          <p:nvPr/>
        </p:nvSpPr>
        <p:spPr>
          <a:xfrm rot="10800000">
            <a:off x="4846929"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5" name="山形 24"/>
          <p:cNvSpPr/>
          <p:nvPr/>
        </p:nvSpPr>
        <p:spPr>
          <a:xfrm rot="10800000">
            <a:off x="4600128"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6" name="山形 25"/>
          <p:cNvSpPr/>
          <p:nvPr/>
        </p:nvSpPr>
        <p:spPr>
          <a:xfrm rot="10800000">
            <a:off x="4353327"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7" name="山形 26"/>
          <p:cNvSpPr/>
          <p:nvPr/>
        </p:nvSpPr>
        <p:spPr>
          <a:xfrm rot="10800000">
            <a:off x="4106525"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8" name="山形 27"/>
          <p:cNvSpPr/>
          <p:nvPr/>
        </p:nvSpPr>
        <p:spPr>
          <a:xfrm rot="10800000">
            <a:off x="3859724"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sp>
        <p:nvSpPr>
          <p:cNvPr id="29" name="山形 28"/>
          <p:cNvSpPr/>
          <p:nvPr/>
        </p:nvSpPr>
        <p:spPr>
          <a:xfrm rot="10800000">
            <a:off x="3612923" y="2886442"/>
            <a:ext cx="447353" cy="447353"/>
          </a:xfrm>
          <a:prstGeom prst="chevron">
            <a:avLst>
              <a:gd name="adj" fmla="val 58466"/>
            </a:avLst>
          </a:prstGeom>
          <a:solidFill>
            <a:schemeClr val="tx1"/>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a:solidFill>
                <a:srgbClr val="FFFFFF"/>
              </a:solidFill>
              <a:latin typeface="Meiryo UI" charset="-128"/>
              <a:ea typeface="Meiryo UI" charset="-128"/>
              <a:cs typeface="Meiryo UI" charset="-128"/>
              <a:sym typeface="Meiryo UI"/>
            </a:endParaRPr>
          </a:p>
        </p:txBody>
      </p:sp>
      <p:pic>
        <p:nvPicPr>
          <p:cNvPr id="30" name="図 29"/>
          <p:cNvPicPr>
            <a:picLocks noChangeAspect="1"/>
          </p:cNvPicPr>
          <p:nvPr/>
        </p:nvPicPr>
        <p:blipFill>
          <a:blip r:embed="rId4"/>
          <a:stretch>
            <a:fillRect/>
          </a:stretch>
        </p:blipFill>
        <p:spPr>
          <a:xfrm>
            <a:off x="4301111" y="3408843"/>
            <a:ext cx="746370" cy="455982"/>
          </a:xfrm>
          <a:prstGeom prst="rect">
            <a:avLst/>
          </a:prstGeom>
        </p:spPr>
      </p:pic>
      <p:pic>
        <p:nvPicPr>
          <p:cNvPr id="34" name="図 33"/>
          <p:cNvPicPr>
            <a:picLocks noChangeAspect="1"/>
          </p:cNvPicPr>
          <p:nvPr/>
        </p:nvPicPr>
        <p:blipFill>
          <a:blip r:embed="rId5"/>
          <a:stretch>
            <a:fillRect/>
          </a:stretch>
        </p:blipFill>
        <p:spPr>
          <a:xfrm>
            <a:off x="1194820" y="1340288"/>
            <a:ext cx="796854" cy="868187"/>
          </a:xfrm>
          <a:prstGeom prst="rect">
            <a:avLst/>
          </a:prstGeom>
        </p:spPr>
      </p:pic>
      <p:pic>
        <p:nvPicPr>
          <p:cNvPr id="35" name="図 34"/>
          <p:cNvPicPr>
            <a:picLocks noChangeAspect="1"/>
          </p:cNvPicPr>
          <p:nvPr/>
        </p:nvPicPr>
        <p:blipFill>
          <a:blip r:embed="rId5"/>
          <a:stretch>
            <a:fillRect/>
          </a:stretch>
        </p:blipFill>
        <p:spPr>
          <a:xfrm>
            <a:off x="1194820" y="3076486"/>
            <a:ext cx="796854" cy="868187"/>
          </a:xfrm>
          <a:prstGeom prst="rect">
            <a:avLst/>
          </a:prstGeom>
        </p:spPr>
      </p:pic>
      <p:pic>
        <p:nvPicPr>
          <p:cNvPr id="36" name="図 35"/>
          <p:cNvPicPr>
            <a:picLocks noChangeAspect="1"/>
          </p:cNvPicPr>
          <p:nvPr/>
        </p:nvPicPr>
        <p:blipFill>
          <a:blip r:embed="rId5"/>
          <a:stretch>
            <a:fillRect/>
          </a:stretch>
        </p:blipFill>
        <p:spPr>
          <a:xfrm>
            <a:off x="118696" y="3076486"/>
            <a:ext cx="796854" cy="868187"/>
          </a:xfrm>
          <a:prstGeom prst="rect">
            <a:avLst/>
          </a:prstGeom>
        </p:spPr>
      </p:pic>
      <p:pic>
        <p:nvPicPr>
          <p:cNvPr id="37" name="図 36"/>
          <p:cNvPicPr>
            <a:picLocks noChangeAspect="1"/>
          </p:cNvPicPr>
          <p:nvPr/>
        </p:nvPicPr>
        <p:blipFill>
          <a:blip r:embed="rId5"/>
          <a:stretch>
            <a:fillRect/>
          </a:stretch>
        </p:blipFill>
        <p:spPr>
          <a:xfrm>
            <a:off x="118696" y="1340288"/>
            <a:ext cx="796854" cy="868187"/>
          </a:xfrm>
          <a:prstGeom prst="rect">
            <a:avLst/>
          </a:prstGeom>
        </p:spPr>
      </p:pic>
      <p:sp>
        <p:nvSpPr>
          <p:cNvPr id="6" name="太陽 5"/>
          <p:cNvSpPr/>
          <p:nvPr/>
        </p:nvSpPr>
        <p:spPr>
          <a:xfrm>
            <a:off x="811615" y="2133663"/>
            <a:ext cx="495490" cy="497710"/>
          </a:xfrm>
          <a:prstGeom prst="sun">
            <a:avLst/>
          </a:prstGeom>
          <a:solidFill>
            <a:srgbClr val="FF0000"/>
          </a:solidFill>
          <a:ln w="25400">
            <a:noFill/>
            <a:miter lim="400000"/>
          </a:ln>
          <a:effectLst>
            <a:outerShdw blurRad="25400" dist="25400" dir="2388334" rotWithShape="0">
              <a:srgbClr val="000000">
                <a:alpha val="79310"/>
              </a:srgbClr>
            </a:outerShdw>
          </a:effectLst>
        </p:spPr>
        <p:txBody>
          <a:bodyPr lIns="46892" tIns="46892" rIns="46892" bIns="46892" rtlCol="0" anchor="ctr"/>
          <a:lstStyle/>
          <a:p>
            <a:pPr algn="ctr"/>
            <a:endParaRPr lang="ja-JP" altLang="en-US" sz="1662" dirty="0">
              <a:solidFill>
                <a:srgbClr val="FFFFFF"/>
              </a:solidFill>
              <a:latin typeface="Meiryo UI" charset="-128"/>
              <a:ea typeface="Meiryo UI" charset="-128"/>
              <a:cs typeface="Meiryo UI" charset="-128"/>
              <a:sym typeface="Meiryo UI"/>
            </a:endParaRPr>
          </a:p>
        </p:txBody>
      </p:sp>
      <p:sp>
        <p:nvSpPr>
          <p:cNvPr id="32" name="テキスト ボックス 31"/>
          <p:cNvSpPr txBox="1"/>
          <p:nvPr/>
        </p:nvSpPr>
        <p:spPr>
          <a:xfrm>
            <a:off x="4173444" y="1472528"/>
            <a:ext cx="1110391" cy="844062"/>
          </a:xfrm>
          <a:prstGeom prst="rect">
            <a:avLst/>
          </a:prstGeom>
          <a:noFill/>
        </p:spPr>
        <p:txBody>
          <a:bodyPr wrap="none" rtlCol="0" anchor="ctr">
            <a:noAutofit/>
          </a:bodyPr>
          <a:lstStyle/>
          <a:p>
            <a:pPr algn="ctr"/>
            <a:r>
              <a:rPr lang="en-US" altLang="ja-JP" sz="2954" b="1">
                <a:latin typeface="01FLOPDESIGN" charset="-128"/>
                <a:ea typeface="01FLOPDESIGN" charset="-128"/>
                <a:cs typeface="01FLOPDESIGN" charset="-128"/>
              </a:rPr>
              <a:t>30sec</a:t>
            </a:r>
            <a:endParaRPr lang="ja-JP" altLang="en-US" sz="2954" b="1" dirty="0">
              <a:latin typeface="01FLOPDESIGN" charset="-128"/>
              <a:ea typeface="01FLOPDESIGN" charset="-128"/>
              <a:cs typeface="01FLOPDESIGN" charset="-128"/>
            </a:endParaRPr>
          </a:p>
        </p:txBody>
      </p:sp>
      <p:pic>
        <p:nvPicPr>
          <p:cNvPr id="33" name="図 32"/>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656758" y="2208387"/>
            <a:ext cx="796854" cy="868187"/>
          </a:xfrm>
          <a:prstGeom prst="rect">
            <a:avLst/>
          </a:prstGeom>
        </p:spPr>
      </p:pic>
      <p:pic>
        <p:nvPicPr>
          <p:cNvPr id="7" name="図 6"/>
          <p:cNvPicPr>
            <a:picLocks noChangeAspect="1"/>
          </p:cNvPicPr>
          <p:nvPr/>
        </p:nvPicPr>
        <p:blipFill>
          <a:blip r:embed="rId8"/>
          <a:stretch>
            <a:fillRect/>
          </a:stretch>
        </p:blipFill>
        <p:spPr>
          <a:xfrm>
            <a:off x="699718" y="2653587"/>
            <a:ext cx="734400" cy="404705"/>
          </a:xfrm>
          <a:prstGeom prst="rect">
            <a:avLst/>
          </a:prstGeom>
        </p:spPr>
      </p:pic>
      <p:pic>
        <p:nvPicPr>
          <p:cNvPr id="9" name="図 8"/>
          <p:cNvPicPr>
            <a:picLocks noChangeAspect="1"/>
          </p:cNvPicPr>
          <p:nvPr/>
        </p:nvPicPr>
        <p:blipFill>
          <a:blip r:embed="rId9"/>
          <a:stretch>
            <a:fillRect/>
          </a:stretch>
        </p:blipFill>
        <p:spPr>
          <a:xfrm>
            <a:off x="5289790" y="4015448"/>
            <a:ext cx="1315480" cy="1163077"/>
          </a:xfrm>
          <a:prstGeom prst="rect">
            <a:avLst/>
          </a:prstGeom>
        </p:spPr>
      </p:pic>
    </p:spTree>
    <p:extLst>
      <p:ext uri="{BB962C8B-B14F-4D97-AF65-F5344CB8AC3E}">
        <p14:creationId xmlns:p14="http://schemas.microsoft.com/office/powerpoint/2010/main" val="162587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5" presetClass="emph" presetSubtype="0" repeatCount="3000" fill="hold" grpId="0" nodeType="afterEffect">
                                  <p:stCondLst>
                                    <p:cond delay="500"/>
                                  </p:stCondLst>
                                  <p:childTnLst>
                                    <p:anim calcmode="discrete" valueType="str">
                                      <p:cBhvr>
                                        <p:cTn id="1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
                                        <p:tgtEl>
                                          <p:spTgt spid="14"/>
                                        </p:tgtEl>
                                      </p:cBhvr>
                                    </p:animEffect>
                                  </p:childTnLst>
                                </p:cTn>
                              </p:par>
                            </p:childTnLst>
                          </p:cTn>
                        </p:par>
                        <p:par>
                          <p:cTn id="16" fill="hold">
                            <p:stCondLst>
                              <p:cond delay="10"/>
                            </p:stCondLst>
                            <p:childTnLst>
                              <p:par>
                                <p:cTn id="17" presetID="10" presetClass="entr" presetSubtype="0" fill="hold" grpId="0" nodeType="afterEffect">
                                  <p:stCondLst>
                                    <p:cond delay="1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
                                        <p:tgtEl>
                                          <p:spTgt spid="15"/>
                                        </p:tgtEl>
                                      </p:cBhvr>
                                    </p:animEffect>
                                  </p:childTnLst>
                                </p:cTn>
                              </p:par>
                            </p:childTnLst>
                          </p:cTn>
                        </p:par>
                        <p:par>
                          <p:cTn id="20" fill="hold">
                            <p:stCondLst>
                              <p:cond delay="120"/>
                            </p:stCondLst>
                            <p:childTnLst>
                              <p:par>
                                <p:cTn id="21" presetID="10" presetClass="entr" presetSubtype="0" fill="hold" grpId="0" nodeType="afterEffect">
                                  <p:stCondLst>
                                    <p:cond delay="1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
                                        <p:tgtEl>
                                          <p:spTgt spid="16"/>
                                        </p:tgtEl>
                                      </p:cBhvr>
                                    </p:animEffect>
                                  </p:childTnLst>
                                </p:cTn>
                              </p:par>
                            </p:childTnLst>
                          </p:cTn>
                        </p:par>
                        <p:par>
                          <p:cTn id="24" fill="hold">
                            <p:stCondLst>
                              <p:cond delay="230"/>
                            </p:stCondLst>
                            <p:childTnLst>
                              <p:par>
                                <p:cTn id="25" presetID="10" presetClass="entr" presetSubtype="0" fill="hold" grpId="0" nodeType="after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
                                        <p:tgtEl>
                                          <p:spTgt spid="17"/>
                                        </p:tgtEl>
                                      </p:cBhvr>
                                    </p:animEffect>
                                  </p:childTnLst>
                                </p:cTn>
                              </p:par>
                            </p:childTnLst>
                          </p:cTn>
                        </p:par>
                        <p:par>
                          <p:cTn id="28" fill="hold">
                            <p:stCondLst>
                              <p:cond delay="340"/>
                            </p:stCondLst>
                            <p:childTnLst>
                              <p:par>
                                <p:cTn id="29" presetID="10" presetClass="entr" presetSubtype="0" fill="hold" grpId="0" nodeType="afterEffect">
                                  <p:stCondLst>
                                    <p:cond delay="1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
                                        <p:tgtEl>
                                          <p:spTgt spid="18"/>
                                        </p:tgtEl>
                                      </p:cBhvr>
                                    </p:animEffect>
                                  </p:childTnLst>
                                </p:cTn>
                              </p:par>
                            </p:childTnLst>
                          </p:cTn>
                        </p:par>
                        <p:par>
                          <p:cTn id="32" fill="hold">
                            <p:stCondLst>
                              <p:cond delay="450"/>
                            </p:stCondLst>
                            <p:childTnLst>
                              <p:par>
                                <p:cTn id="33" presetID="10" presetClass="entr" presetSubtype="0" fill="hold" grpId="0" nodeType="afterEffect">
                                  <p:stCondLst>
                                    <p:cond delay="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
                                        <p:tgtEl>
                                          <p:spTgt spid="19"/>
                                        </p:tgtEl>
                                      </p:cBhvr>
                                    </p:animEffect>
                                  </p:childTnLst>
                                </p:cTn>
                              </p:par>
                            </p:childTnLst>
                          </p:cTn>
                        </p:par>
                        <p:par>
                          <p:cTn id="36" fill="hold">
                            <p:stCondLst>
                              <p:cond delay="560"/>
                            </p:stCondLst>
                            <p:childTnLst>
                              <p:par>
                                <p:cTn id="37" presetID="10" presetClass="entr" presetSubtype="0" fill="hold" grpId="0" nodeType="afterEffect">
                                  <p:stCondLst>
                                    <p:cond delay="1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
                                        <p:tgtEl>
                                          <p:spTgt spid="20"/>
                                        </p:tgtEl>
                                      </p:cBhvr>
                                    </p:animEffect>
                                  </p:childTnLst>
                                </p:cTn>
                              </p:par>
                            </p:childTnLst>
                          </p:cTn>
                        </p:par>
                        <p:par>
                          <p:cTn id="40" fill="hold">
                            <p:stCondLst>
                              <p:cond delay="670"/>
                            </p:stCondLst>
                            <p:childTnLst>
                              <p:par>
                                <p:cTn id="41" presetID="10" presetClass="entr" presetSubtype="0" fill="hold" grpId="0" nodeType="afterEffect">
                                  <p:stCondLst>
                                    <p:cond delay="1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
                                        <p:tgtEl>
                                          <p:spTgt spid="21"/>
                                        </p:tgtEl>
                                      </p:cBhvr>
                                    </p:animEffect>
                                  </p:childTnLst>
                                </p:cTn>
                              </p:par>
                            </p:childTnLst>
                          </p:cTn>
                        </p:par>
                        <p:par>
                          <p:cTn id="44" fill="hold">
                            <p:stCondLst>
                              <p:cond delay="780"/>
                            </p:stCondLst>
                            <p:childTnLst>
                              <p:par>
                                <p:cTn id="45" presetID="10"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
                                        <p:tgtEl>
                                          <p:spTgt spid="22"/>
                                        </p:tgtEl>
                                      </p:cBhvr>
                                    </p:animEffect>
                                  </p:childTnLst>
                                </p:cTn>
                              </p:par>
                            </p:childTnLst>
                          </p:cTn>
                        </p:par>
                        <p:par>
                          <p:cTn id="53" fill="hold">
                            <p:stCondLst>
                              <p:cond delay="10"/>
                            </p:stCondLst>
                            <p:childTnLst>
                              <p:par>
                                <p:cTn id="54" presetID="10" presetClass="entr" presetSubtype="0" fill="hold" grpId="0" nodeType="afterEffect">
                                  <p:stCondLst>
                                    <p:cond delay="1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
                                        <p:tgtEl>
                                          <p:spTgt spid="23"/>
                                        </p:tgtEl>
                                      </p:cBhvr>
                                    </p:animEffect>
                                  </p:childTnLst>
                                </p:cTn>
                              </p:par>
                            </p:childTnLst>
                          </p:cTn>
                        </p:par>
                        <p:par>
                          <p:cTn id="57" fill="hold">
                            <p:stCondLst>
                              <p:cond delay="120"/>
                            </p:stCondLst>
                            <p:childTnLst>
                              <p:par>
                                <p:cTn id="58" presetID="10" presetClass="entr" presetSubtype="0" fill="hold" grpId="0" nodeType="afterEffect">
                                  <p:stCondLst>
                                    <p:cond delay="10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
                                        <p:tgtEl>
                                          <p:spTgt spid="24"/>
                                        </p:tgtEl>
                                      </p:cBhvr>
                                    </p:animEffect>
                                  </p:childTnLst>
                                </p:cTn>
                              </p:par>
                            </p:childTnLst>
                          </p:cTn>
                        </p:par>
                        <p:par>
                          <p:cTn id="61" fill="hold">
                            <p:stCondLst>
                              <p:cond delay="230"/>
                            </p:stCondLst>
                            <p:childTnLst>
                              <p:par>
                                <p:cTn id="62" presetID="10" presetClass="entr" presetSubtype="0" fill="hold" grpId="0" nodeType="afterEffect">
                                  <p:stCondLst>
                                    <p:cond delay="1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
                                        <p:tgtEl>
                                          <p:spTgt spid="25"/>
                                        </p:tgtEl>
                                      </p:cBhvr>
                                    </p:animEffect>
                                  </p:childTnLst>
                                </p:cTn>
                              </p:par>
                            </p:childTnLst>
                          </p:cTn>
                        </p:par>
                        <p:par>
                          <p:cTn id="65" fill="hold">
                            <p:stCondLst>
                              <p:cond delay="340"/>
                            </p:stCondLst>
                            <p:childTnLst>
                              <p:par>
                                <p:cTn id="66" presetID="10" presetClass="entr" presetSubtype="0" fill="hold" grpId="0" nodeType="afterEffect">
                                  <p:stCondLst>
                                    <p:cond delay="1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
                                        <p:tgtEl>
                                          <p:spTgt spid="26"/>
                                        </p:tgtEl>
                                      </p:cBhvr>
                                    </p:animEffect>
                                  </p:childTnLst>
                                </p:cTn>
                              </p:par>
                            </p:childTnLst>
                          </p:cTn>
                        </p:par>
                        <p:par>
                          <p:cTn id="69" fill="hold">
                            <p:stCondLst>
                              <p:cond delay="450"/>
                            </p:stCondLst>
                            <p:childTnLst>
                              <p:par>
                                <p:cTn id="70" presetID="10" presetClass="entr" presetSubtype="0" fill="hold" grpId="0" nodeType="afterEffect">
                                  <p:stCondLst>
                                    <p:cond delay="10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
                                        <p:tgtEl>
                                          <p:spTgt spid="27"/>
                                        </p:tgtEl>
                                      </p:cBhvr>
                                    </p:animEffect>
                                  </p:childTnLst>
                                </p:cTn>
                              </p:par>
                            </p:childTnLst>
                          </p:cTn>
                        </p:par>
                        <p:par>
                          <p:cTn id="73" fill="hold">
                            <p:stCondLst>
                              <p:cond delay="560"/>
                            </p:stCondLst>
                            <p:childTnLst>
                              <p:par>
                                <p:cTn id="74" presetID="10" presetClass="entr" presetSubtype="0" fill="hold" grpId="0" nodeType="afterEffect">
                                  <p:stCondLst>
                                    <p:cond delay="10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
                                        <p:tgtEl>
                                          <p:spTgt spid="28"/>
                                        </p:tgtEl>
                                      </p:cBhvr>
                                    </p:animEffect>
                                  </p:childTnLst>
                                </p:cTn>
                              </p:par>
                            </p:childTnLst>
                          </p:cTn>
                        </p:par>
                        <p:par>
                          <p:cTn id="77" fill="hold">
                            <p:stCondLst>
                              <p:cond delay="670"/>
                            </p:stCondLst>
                            <p:childTnLst>
                              <p:par>
                                <p:cTn id="78" presetID="10" presetClass="entr" presetSubtype="0" fill="hold" grpId="0" nodeType="afterEffect">
                                  <p:stCondLst>
                                    <p:cond delay="1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10"/>
                                        <p:tgtEl>
                                          <p:spTgt spid="29"/>
                                        </p:tgtEl>
                                      </p:cBhvr>
                                    </p:animEffect>
                                  </p:childTnLst>
                                </p:cTn>
                              </p:par>
                            </p:childTnLst>
                          </p:cTn>
                        </p:par>
                        <p:par>
                          <p:cTn id="81" fill="hold">
                            <p:stCondLst>
                              <p:cond delay="780"/>
                            </p:stCondLst>
                            <p:childTnLst>
                              <p:par>
                                <p:cTn id="82" presetID="10" presetClass="entr" presetSubtype="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6" grpId="0" animBg="1"/>
      <p:bldP spid="6" grpId="1" animBg="1"/>
      <p:bldP spid="32" grpId="0"/>
    </p:bldLst>
  </p:timing>
</p:sld>
</file>

<file path=ppt/theme/theme1.xml><?xml version="1.0" encoding="utf-8"?>
<a:theme xmlns:a="http://schemas.openxmlformats.org/drawingml/2006/main" name="Office テーマ">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1375</Words>
  <Application>Microsoft Macintosh PowerPoint</Application>
  <PresentationFormat>画面に合わせる (4:3)</PresentationFormat>
  <Paragraphs>154</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14</vt:i4>
      </vt:variant>
    </vt:vector>
  </HeadingPairs>
  <TitlesOfParts>
    <vt:vector size="24" baseType="lpstr">
      <vt:lpstr>01FLOPDESIGN</vt:lpstr>
      <vt:lpstr>Meiryo UI</vt:lpstr>
      <vt:lpstr>ＭＳ Ｐゴシック</vt:lpstr>
      <vt:lpstr>游ゴシック</vt:lpstr>
      <vt:lpstr>Arial</vt:lpstr>
      <vt:lpstr>Calibri</vt:lpstr>
      <vt:lpstr>Franklin Gothic Book</vt:lpstr>
      <vt:lpstr>Franklin Gothic Medium</vt:lpstr>
      <vt:lpstr>Wingdings</vt:lpstr>
      <vt:lpstr>Office テーマ</vt:lpstr>
      <vt:lpstr>個人の情報分析が進む結果</vt:lpstr>
      <vt:lpstr>優良顧客だけを選別する競争が激化する？</vt:lpstr>
      <vt:lpstr>目指すべき姿</vt:lpstr>
      <vt:lpstr>行動経済学で変革した事例</vt:lpstr>
      <vt:lpstr>行動経済学で変革した事例②</vt:lpstr>
      <vt:lpstr>行動経済学で変革した事例③</vt:lpstr>
      <vt:lpstr>行動経済学で変革した事例③</vt:lpstr>
      <vt:lpstr>行動経済学で変革した事例③</vt:lpstr>
      <vt:lpstr>行動経済学で変革した事例③</vt:lpstr>
      <vt:lpstr>行動経済学で変革した事例③</vt:lpstr>
      <vt:lpstr>PowerPoint プレゼンテーション</vt:lpstr>
      <vt:lpstr>評判</vt:lpstr>
      <vt:lpstr>投資すべき領域　～個人の評判を軸に考えると～</vt:lpstr>
      <vt:lpstr>Lemonade</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個人の情報分析が進む結果</dc:title>
  <dc:creator>土井剛</dc:creator>
  <cp:lastModifiedBy>土井剛</cp:lastModifiedBy>
  <cp:revision>3</cp:revision>
  <dcterms:created xsi:type="dcterms:W3CDTF">2018-01-23T04:19:56Z</dcterms:created>
  <dcterms:modified xsi:type="dcterms:W3CDTF">2018-01-23T04:41:08Z</dcterms:modified>
</cp:coreProperties>
</file>